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50"/>
  </p:notesMasterIdLst>
  <p:handoutMasterIdLst>
    <p:handoutMasterId r:id="rId51"/>
  </p:handoutMasterIdLst>
  <p:sldIdLst>
    <p:sldId id="270" r:id="rId5"/>
    <p:sldId id="343" r:id="rId6"/>
    <p:sldId id="674" r:id="rId7"/>
    <p:sldId id="354" r:id="rId8"/>
    <p:sldId id="355" r:id="rId9"/>
    <p:sldId id="356" r:id="rId10"/>
    <p:sldId id="357" r:id="rId11"/>
    <p:sldId id="358" r:id="rId12"/>
    <p:sldId id="564" r:id="rId13"/>
    <p:sldId id="367" r:id="rId14"/>
    <p:sldId id="569" r:id="rId15"/>
    <p:sldId id="570" r:id="rId16"/>
    <p:sldId id="718" r:id="rId17"/>
    <p:sldId id="719" r:id="rId18"/>
    <p:sldId id="670" r:id="rId19"/>
    <p:sldId id="372" r:id="rId20"/>
    <p:sldId id="685" r:id="rId21"/>
    <p:sldId id="598" r:id="rId22"/>
    <p:sldId id="677" r:id="rId23"/>
    <p:sldId id="681" r:id="rId24"/>
    <p:sldId id="682" r:id="rId25"/>
    <p:sldId id="683" r:id="rId26"/>
    <p:sldId id="687" r:id="rId27"/>
    <p:sldId id="717" r:id="rId28"/>
    <p:sldId id="716" r:id="rId29"/>
    <p:sldId id="720" r:id="rId30"/>
    <p:sldId id="688" r:id="rId31"/>
    <p:sldId id="710" r:id="rId32"/>
    <p:sldId id="690" r:id="rId33"/>
    <p:sldId id="689" r:id="rId34"/>
    <p:sldId id="692" r:id="rId35"/>
    <p:sldId id="698" r:id="rId36"/>
    <p:sldId id="703" r:id="rId37"/>
    <p:sldId id="704" r:id="rId38"/>
    <p:sldId id="711" r:id="rId39"/>
    <p:sldId id="721" r:id="rId40"/>
    <p:sldId id="722" r:id="rId41"/>
    <p:sldId id="723" r:id="rId42"/>
    <p:sldId id="713" r:id="rId43"/>
    <p:sldId id="714" r:id="rId44"/>
    <p:sldId id="715" r:id="rId45"/>
    <p:sldId id="600" r:id="rId46"/>
    <p:sldId id="426" r:id="rId47"/>
    <p:sldId id="428" r:id="rId48"/>
    <p:sldId id="330" r:id="rId49"/>
  </p:sldIdLst>
  <p:sldSz cx="9144000" cy="6858000" type="screen4x3"/>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6">
          <p15:clr>
            <a:srgbClr val="A4A3A4"/>
          </p15:clr>
        </p15:guide>
        <p15:guide id="2" pos="90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 Seurer" initials="KS" lastIdx="2" clrIdx="0"/>
  <p:cmAuthor id="1" name="Michelle Uher" initials="MU" lastIdx="5" clrIdx="1">
    <p:extLst/>
  </p:cmAuthor>
  <p:cmAuthor id="2" name="Tim Engel" initials="" lastIdx="1" clrIdx="2"/>
  <p:cmAuthor id="3" name="Hannah Planalp" initials="HP" lastIdx="3" clrIdx="3">
    <p:extLst>
      <p:ext uri="{19B8F6BF-5375-455C-9EA6-DF929625EA0E}">
        <p15:presenceInfo xmlns:p15="http://schemas.microsoft.com/office/powerpoint/2012/main" userId="S-1-5-21-2902891492-2990011977-3373058210-10257" providerId="AD"/>
      </p:ext>
    </p:extLst>
  </p:cmAuthor>
  <p:cmAuthor id="4" name="Julie Cox" initials="JC" lastIdx="67" clrIdx="4">
    <p:extLst>
      <p:ext uri="{19B8F6BF-5375-455C-9EA6-DF929625EA0E}">
        <p15:presenceInfo xmlns:p15="http://schemas.microsoft.com/office/powerpoint/2012/main" userId="S-1-5-21-2902891492-2990011977-3373058210-4642" providerId="AD"/>
      </p:ext>
    </p:extLst>
  </p:cmAuthor>
  <p:cmAuthor id="5" name="Jonathan Dittman" initials="JD" lastIdx="22" clrIdx="5">
    <p:extLst>
      <p:ext uri="{19B8F6BF-5375-455C-9EA6-DF929625EA0E}">
        <p15:presenceInfo xmlns:p15="http://schemas.microsoft.com/office/powerpoint/2012/main" userId="S-1-5-21-2902891492-2990011977-3373058210-10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47"/>
    <a:srgbClr val="006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99200" autoAdjust="0"/>
  </p:normalViewPr>
  <p:slideViewPr>
    <p:cSldViewPr snapToGrid="0" snapToObjects="1">
      <p:cViewPr varScale="1">
        <p:scale>
          <a:sx n="83" d="100"/>
          <a:sy n="83" d="100"/>
        </p:scale>
        <p:origin x="1176" y="82"/>
      </p:cViewPr>
      <p:guideLst>
        <p:guide orient="horz" pos="1376"/>
        <p:guide pos="9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271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96822-2979-4872-BD13-2F95AB711F3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C51F5D-F236-4EEF-9D5C-1936028EFE9D}">
      <dgm:prSet phldrT="[Text]" custT="1"/>
      <dgm:spPr/>
      <dgm:t>
        <a:bodyPr/>
        <a:lstStyle/>
        <a:p>
          <a:r>
            <a:rPr lang="en-US" sz="2000" dirty="0">
              <a:latin typeface="+mj-lt"/>
            </a:rPr>
            <a:t>Clinical Question 1</a:t>
          </a:r>
        </a:p>
      </dgm:t>
    </dgm:pt>
    <dgm:pt modelId="{51ABDBE5-11C4-40CA-A748-552E072768DC}" type="parTrans" cxnId="{AB309715-47AE-457E-97D2-BF825016137E}">
      <dgm:prSet/>
      <dgm:spPr/>
      <dgm:t>
        <a:bodyPr/>
        <a:lstStyle/>
        <a:p>
          <a:endParaRPr lang="en-US"/>
        </a:p>
      </dgm:t>
    </dgm:pt>
    <dgm:pt modelId="{E9FA36CB-A472-419A-91CE-F1EBC2F3DC49}" type="sibTrans" cxnId="{AB309715-47AE-457E-97D2-BF825016137E}">
      <dgm:prSet/>
      <dgm:spPr/>
      <dgm:t>
        <a:bodyPr/>
        <a:lstStyle/>
        <a:p>
          <a:endParaRPr lang="en-US"/>
        </a:p>
      </dgm:t>
    </dgm:pt>
    <dgm:pt modelId="{29C145D7-FC86-46E0-88FA-4DCC374284E1}">
      <dgm:prSet phldrT="[Text]" custT="1"/>
      <dgm:spPr/>
      <dgm:t>
        <a:bodyPr/>
        <a:lstStyle/>
        <a:p>
          <a:r>
            <a:rPr lang="en-US" sz="2000" dirty="0">
              <a:latin typeface="+mj-lt"/>
            </a:rPr>
            <a:t>Clinical Question 2</a:t>
          </a:r>
        </a:p>
      </dgm:t>
    </dgm:pt>
    <dgm:pt modelId="{3811AA25-3627-460D-8810-58155B8E3749}" type="parTrans" cxnId="{10D1B53E-725D-4995-84EE-362BED9F5CD5}">
      <dgm:prSet/>
      <dgm:spPr/>
      <dgm:t>
        <a:bodyPr/>
        <a:lstStyle/>
        <a:p>
          <a:endParaRPr lang="en-US"/>
        </a:p>
      </dgm:t>
    </dgm:pt>
    <dgm:pt modelId="{F1F7CC81-A14C-491B-9F76-0F073FCC2D9E}" type="sibTrans" cxnId="{10D1B53E-725D-4995-84EE-362BED9F5CD5}">
      <dgm:prSet/>
      <dgm:spPr/>
      <dgm:t>
        <a:bodyPr/>
        <a:lstStyle/>
        <a:p>
          <a:endParaRPr lang="en-US"/>
        </a:p>
      </dgm:t>
    </dgm:pt>
    <dgm:pt modelId="{A943DC1D-AEE4-45B1-A916-13A8D6C0E654}">
      <dgm:prSet phldrT="[Text]" custT="1"/>
      <dgm:spPr/>
      <dgm:t>
        <a:bodyPr/>
        <a:lstStyle/>
        <a:p>
          <a:r>
            <a:rPr lang="en-US" sz="2800" dirty="0"/>
            <a:t>What is the incidence rate of SUDEP in different epilepsy populations?</a:t>
          </a:r>
          <a:endParaRPr lang="en-US" sz="2800" dirty="0">
            <a:latin typeface="+mj-lt"/>
          </a:endParaRPr>
        </a:p>
      </dgm:t>
    </dgm:pt>
    <dgm:pt modelId="{987505FF-F5B0-45FE-84B3-815EE072DECC}" type="parTrans" cxnId="{898A2405-D811-4526-8092-3EDE9525C930}">
      <dgm:prSet/>
      <dgm:spPr/>
      <dgm:t>
        <a:bodyPr/>
        <a:lstStyle/>
        <a:p>
          <a:endParaRPr lang="en-US"/>
        </a:p>
      </dgm:t>
    </dgm:pt>
    <dgm:pt modelId="{C226E46A-3371-4001-A9BA-6F113FE3C096}" type="sibTrans" cxnId="{898A2405-D811-4526-8092-3EDE9525C930}">
      <dgm:prSet/>
      <dgm:spPr/>
      <dgm:t>
        <a:bodyPr/>
        <a:lstStyle/>
        <a:p>
          <a:endParaRPr lang="en-US"/>
        </a:p>
      </dgm:t>
    </dgm:pt>
    <dgm:pt modelId="{E0067F9F-B498-4A46-9EC7-FD79920D3F4D}">
      <dgm:prSet phldrT="[Text]" custT="1"/>
      <dgm:spPr/>
      <dgm:t>
        <a:bodyPr/>
        <a:lstStyle/>
        <a:p>
          <a:r>
            <a:rPr lang="en-US" sz="2800" dirty="0"/>
            <a:t>Are there specific risk factors for SUDEP? </a:t>
          </a:r>
          <a:endParaRPr lang="en-US" sz="2800" dirty="0">
            <a:solidFill>
              <a:schemeClr val="tx1"/>
            </a:solidFill>
            <a:latin typeface="+mj-lt"/>
          </a:endParaRPr>
        </a:p>
      </dgm:t>
    </dgm:pt>
    <dgm:pt modelId="{18F94861-E1ED-4E6E-97F3-DDB317F4AE5A}" type="parTrans" cxnId="{37BC21C2-CE74-4FC2-BA7E-2A1F42108A3F}">
      <dgm:prSet/>
      <dgm:spPr/>
      <dgm:t>
        <a:bodyPr/>
        <a:lstStyle/>
        <a:p>
          <a:endParaRPr lang="en-US"/>
        </a:p>
      </dgm:t>
    </dgm:pt>
    <dgm:pt modelId="{1463A11C-40B0-451B-99BC-BD71E4907633}" type="sibTrans" cxnId="{37BC21C2-CE74-4FC2-BA7E-2A1F42108A3F}">
      <dgm:prSet/>
      <dgm:spPr/>
      <dgm:t>
        <a:bodyPr/>
        <a:lstStyle/>
        <a:p>
          <a:endParaRPr lang="en-US"/>
        </a:p>
      </dgm:t>
    </dgm:pt>
    <dgm:pt modelId="{4E3ECD50-48F5-400F-A99B-45DE3E5345AB}" type="pres">
      <dgm:prSet presAssocID="{9F696822-2979-4872-BD13-2F95AB711F34}" presName="linear" presStyleCnt="0">
        <dgm:presLayoutVars>
          <dgm:dir/>
          <dgm:animLvl val="lvl"/>
          <dgm:resizeHandles val="exact"/>
        </dgm:presLayoutVars>
      </dgm:prSet>
      <dgm:spPr/>
    </dgm:pt>
    <dgm:pt modelId="{90DCB31C-F073-420C-9AA5-9CC2C516D61D}" type="pres">
      <dgm:prSet presAssocID="{7AC51F5D-F236-4EEF-9D5C-1936028EFE9D}" presName="parentLin" presStyleCnt="0"/>
      <dgm:spPr/>
    </dgm:pt>
    <dgm:pt modelId="{7AA7BE59-E108-49BB-BF1C-B909EA7452B5}" type="pres">
      <dgm:prSet presAssocID="{7AC51F5D-F236-4EEF-9D5C-1936028EFE9D}" presName="parentLeftMargin" presStyleLbl="node1" presStyleIdx="0" presStyleCnt="2"/>
      <dgm:spPr/>
    </dgm:pt>
    <dgm:pt modelId="{71F02482-B664-492A-B95D-F10A5BFCA8A3}" type="pres">
      <dgm:prSet presAssocID="{7AC51F5D-F236-4EEF-9D5C-1936028EFE9D}" presName="parentText" presStyleLbl="node1" presStyleIdx="0" presStyleCnt="2">
        <dgm:presLayoutVars>
          <dgm:chMax val="0"/>
          <dgm:bulletEnabled val="1"/>
        </dgm:presLayoutVars>
      </dgm:prSet>
      <dgm:spPr/>
    </dgm:pt>
    <dgm:pt modelId="{CBF396DB-ACCC-4AA8-8B31-9DA7DFDDD4FF}" type="pres">
      <dgm:prSet presAssocID="{7AC51F5D-F236-4EEF-9D5C-1936028EFE9D}" presName="negativeSpace" presStyleCnt="0"/>
      <dgm:spPr/>
    </dgm:pt>
    <dgm:pt modelId="{03396547-E848-4223-855A-FBCD54E3CAFD}" type="pres">
      <dgm:prSet presAssocID="{7AC51F5D-F236-4EEF-9D5C-1936028EFE9D}" presName="childText" presStyleLbl="conFgAcc1" presStyleIdx="0" presStyleCnt="2" custScaleY="95338" custLinFactNeighborX="-2657" custLinFactNeighborY="-2856">
        <dgm:presLayoutVars>
          <dgm:bulletEnabled val="1"/>
        </dgm:presLayoutVars>
      </dgm:prSet>
      <dgm:spPr/>
    </dgm:pt>
    <dgm:pt modelId="{8D07C2E9-71A8-4BBF-AE7B-2FD0BEF21221}" type="pres">
      <dgm:prSet presAssocID="{E9FA36CB-A472-419A-91CE-F1EBC2F3DC49}" presName="spaceBetweenRectangles" presStyleCnt="0"/>
      <dgm:spPr/>
    </dgm:pt>
    <dgm:pt modelId="{2DA28772-E054-4C22-B551-4B3D3170BEF3}" type="pres">
      <dgm:prSet presAssocID="{29C145D7-FC86-46E0-88FA-4DCC374284E1}" presName="parentLin" presStyleCnt="0"/>
      <dgm:spPr/>
    </dgm:pt>
    <dgm:pt modelId="{D71261D5-82E8-4354-931D-1F584B7FB823}" type="pres">
      <dgm:prSet presAssocID="{29C145D7-FC86-46E0-88FA-4DCC374284E1}" presName="parentLeftMargin" presStyleLbl="node1" presStyleIdx="0" presStyleCnt="2"/>
      <dgm:spPr/>
    </dgm:pt>
    <dgm:pt modelId="{ECFB342C-6631-478E-9705-F58BDF4F633A}" type="pres">
      <dgm:prSet presAssocID="{29C145D7-FC86-46E0-88FA-4DCC374284E1}" presName="parentText" presStyleLbl="node1" presStyleIdx="1" presStyleCnt="2" custLinFactNeighborX="7582" custLinFactNeighborY="2742">
        <dgm:presLayoutVars>
          <dgm:chMax val="0"/>
          <dgm:bulletEnabled val="1"/>
        </dgm:presLayoutVars>
      </dgm:prSet>
      <dgm:spPr/>
    </dgm:pt>
    <dgm:pt modelId="{E3D9CB22-259D-4B91-85F0-F16AC86930CF}" type="pres">
      <dgm:prSet presAssocID="{29C145D7-FC86-46E0-88FA-4DCC374284E1}" presName="negativeSpace" presStyleCnt="0"/>
      <dgm:spPr/>
    </dgm:pt>
    <dgm:pt modelId="{5C0D1215-0E01-49A4-8F60-452E4D9FC916}" type="pres">
      <dgm:prSet presAssocID="{29C145D7-FC86-46E0-88FA-4DCC374284E1}" presName="childText" presStyleLbl="conFgAcc1" presStyleIdx="1" presStyleCnt="2">
        <dgm:presLayoutVars>
          <dgm:bulletEnabled val="1"/>
        </dgm:presLayoutVars>
      </dgm:prSet>
      <dgm:spPr/>
    </dgm:pt>
  </dgm:ptLst>
  <dgm:cxnLst>
    <dgm:cxn modelId="{64EBA414-4FE1-443D-A222-8F3C6D7E8A03}" type="presOf" srcId="{7AC51F5D-F236-4EEF-9D5C-1936028EFE9D}" destId="{71F02482-B664-492A-B95D-F10A5BFCA8A3}" srcOrd="1" destOrd="0" presId="urn:microsoft.com/office/officeart/2005/8/layout/list1"/>
    <dgm:cxn modelId="{AB309715-47AE-457E-97D2-BF825016137E}" srcId="{9F696822-2979-4872-BD13-2F95AB711F34}" destId="{7AC51F5D-F236-4EEF-9D5C-1936028EFE9D}" srcOrd="0" destOrd="0" parTransId="{51ABDBE5-11C4-40CA-A748-552E072768DC}" sibTransId="{E9FA36CB-A472-419A-91CE-F1EBC2F3DC49}"/>
    <dgm:cxn modelId="{495BC799-93F0-4B63-AAF4-C5471C52ABEE}" type="presOf" srcId="{29C145D7-FC86-46E0-88FA-4DCC374284E1}" destId="{ECFB342C-6631-478E-9705-F58BDF4F633A}" srcOrd="1" destOrd="0" presId="urn:microsoft.com/office/officeart/2005/8/layout/list1"/>
    <dgm:cxn modelId="{37BC21C2-CE74-4FC2-BA7E-2A1F42108A3F}" srcId="{29C145D7-FC86-46E0-88FA-4DCC374284E1}" destId="{E0067F9F-B498-4A46-9EC7-FD79920D3F4D}" srcOrd="0" destOrd="0" parTransId="{18F94861-E1ED-4E6E-97F3-DDB317F4AE5A}" sibTransId="{1463A11C-40B0-451B-99BC-BD71E4907633}"/>
    <dgm:cxn modelId="{2128C019-68F9-4E2F-8BCD-485F7ED99C6B}" type="presOf" srcId="{E0067F9F-B498-4A46-9EC7-FD79920D3F4D}" destId="{5C0D1215-0E01-49A4-8F60-452E4D9FC916}" srcOrd="0" destOrd="0" presId="urn:microsoft.com/office/officeart/2005/8/layout/list1"/>
    <dgm:cxn modelId="{3B01C238-B21F-4FD1-A515-E73AEF5940CD}" type="presOf" srcId="{A943DC1D-AEE4-45B1-A916-13A8D6C0E654}" destId="{03396547-E848-4223-855A-FBCD54E3CAFD}" srcOrd="0" destOrd="0" presId="urn:microsoft.com/office/officeart/2005/8/layout/list1"/>
    <dgm:cxn modelId="{41FA9EF0-71EF-4401-A823-93632610EED6}" type="presOf" srcId="{29C145D7-FC86-46E0-88FA-4DCC374284E1}" destId="{D71261D5-82E8-4354-931D-1F584B7FB823}" srcOrd="0" destOrd="0" presId="urn:microsoft.com/office/officeart/2005/8/layout/list1"/>
    <dgm:cxn modelId="{10D1B53E-725D-4995-84EE-362BED9F5CD5}" srcId="{9F696822-2979-4872-BD13-2F95AB711F34}" destId="{29C145D7-FC86-46E0-88FA-4DCC374284E1}" srcOrd="1" destOrd="0" parTransId="{3811AA25-3627-460D-8810-58155B8E3749}" sibTransId="{F1F7CC81-A14C-491B-9F76-0F073FCC2D9E}"/>
    <dgm:cxn modelId="{898A2405-D811-4526-8092-3EDE9525C930}" srcId="{7AC51F5D-F236-4EEF-9D5C-1936028EFE9D}" destId="{A943DC1D-AEE4-45B1-A916-13A8D6C0E654}" srcOrd="0" destOrd="0" parTransId="{987505FF-F5B0-45FE-84B3-815EE072DECC}" sibTransId="{C226E46A-3371-4001-A9BA-6F113FE3C096}"/>
    <dgm:cxn modelId="{16C16DAD-4BFB-431B-8577-DC005531F5EB}" type="presOf" srcId="{9F696822-2979-4872-BD13-2F95AB711F34}" destId="{4E3ECD50-48F5-400F-A99B-45DE3E5345AB}" srcOrd="0" destOrd="0" presId="urn:microsoft.com/office/officeart/2005/8/layout/list1"/>
    <dgm:cxn modelId="{74E9A4C2-8574-492B-87D4-FFDFC576FAB1}" type="presOf" srcId="{7AC51F5D-F236-4EEF-9D5C-1936028EFE9D}" destId="{7AA7BE59-E108-49BB-BF1C-B909EA7452B5}" srcOrd="0" destOrd="0" presId="urn:microsoft.com/office/officeart/2005/8/layout/list1"/>
    <dgm:cxn modelId="{97D4140B-DCE8-4D13-9818-93645C8DF233}" type="presParOf" srcId="{4E3ECD50-48F5-400F-A99B-45DE3E5345AB}" destId="{90DCB31C-F073-420C-9AA5-9CC2C516D61D}" srcOrd="0" destOrd="0" presId="urn:microsoft.com/office/officeart/2005/8/layout/list1"/>
    <dgm:cxn modelId="{9F8D36E2-1815-4094-A080-AAD15D55119E}" type="presParOf" srcId="{90DCB31C-F073-420C-9AA5-9CC2C516D61D}" destId="{7AA7BE59-E108-49BB-BF1C-B909EA7452B5}" srcOrd="0" destOrd="0" presId="urn:microsoft.com/office/officeart/2005/8/layout/list1"/>
    <dgm:cxn modelId="{1E27BEF2-BBEF-4ED7-81D0-D583240C0A1A}" type="presParOf" srcId="{90DCB31C-F073-420C-9AA5-9CC2C516D61D}" destId="{71F02482-B664-492A-B95D-F10A5BFCA8A3}" srcOrd="1" destOrd="0" presId="urn:microsoft.com/office/officeart/2005/8/layout/list1"/>
    <dgm:cxn modelId="{26D604BD-E6CD-4E8D-BA19-6B0C46B8ACD3}" type="presParOf" srcId="{4E3ECD50-48F5-400F-A99B-45DE3E5345AB}" destId="{CBF396DB-ACCC-4AA8-8B31-9DA7DFDDD4FF}" srcOrd="1" destOrd="0" presId="urn:microsoft.com/office/officeart/2005/8/layout/list1"/>
    <dgm:cxn modelId="{C76DE38F-1D83-4EC2-842D-AB3DE5EB18AA}" type="presParOf" srcId="{4E3ECD50-48F5-400F-A99B-45DE3E5345AB}" destId="{03396547-E848-4223-855A-FBCD54E3CAFD}" srcOrd="2" destOrd="0" presId="urn:microsoft.com/office/officeart/2005/8/layout/list1"/>
    <dgm:cxn modelId="{6BB5F364-EF41-4A0B-81CB-BDEE7BA93EBC}" type="presParOf" srcId="{4E3ECD50-48F5-400F-A99B-45DE3E5345AB}" destId="{8D07C2E9-71A8-4BBF-AE7B-2FD0BEF21221}" srcOrd="3" destOrd="0" presId="urn:microsoft.com/office/officeart/2005/8/layout/list1"/>
    <dgm:cxn modelId="{926563D1-2255-44F7-9BD8-93D18278B69A}" type="presParOf" srcId="{4E3ECD50-48F5-400F-A99B-45DE3E5345AB}" destId="{2DA28772-E054-4C22-B551-4B3D3170BEF3}" srcOrd="4" destOrd="0" presId="urn:microsoft.com/office/officeart/2005/8/layout/list1"/>
    <dgm:cxn modelId="{395C81E0-7F88-4F19-99FB-907826C02BB2}" type="presParOf" srcId="{2DA28772-E054-4C22-B551-4B3D3170BEF3}" destId="{D71261D5-82E8-4354-931D-1F584B7FB823}" srcOrd="0" destOrd="0" presId="urn:microsoft.com/office/officeart/2005/8/layout/list1"/>
    <dgm:cxn modelId="{B029B0D6-29E3-489B-93EA-EA90FF8E04BA}" type="presParOf" srcId="{2DA28772-E054-4C22-B551-4B3D3170BEF3}" destId="{ECFB342C-6631-478E-9705-F58BDF4F633A}" srcOrd="1" destOrd="0" presId="urn:microsoft.com/office/officeart/2005/8/layout/list1"/>
    <dgm:cxn modelId="{24A3B413-F84C-4649-B51D-14914156DF50}" type="presParOf" srcId="{4E3ECD50-48F5-400F-A99B-45DE3E5345AB}" destId="{E3D9CB22-259D-4B91-85F0-F16AC86930CF}" srcOrd="5" destOrd="0" presId="urn:microsoft.com/office/officeart/2005/8/layout/list1"/>
    <dgm:cxn modelId="{A2CC18F5-349F-4D10-93FC-C7B81D35B51F}" type="presParOf" srcId="{4E3ECD50-48F5-400F-A99B-45DE3E5345AB}" destId="{5C0D1215-0E01-49A4-8F60-452E4D9FC91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A95651-0B3D-4258-9682-49DD60EAFFE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BCAB7BD-243A-4D00-A5EF-C425051DD0E0}">
      <dgm:prSet custT="1"/>
      <dgm:spPr/>
      <dgm:t>
        <a:bodyPr/>
        <a:lstStyle/>
        <a:p>
          <a:r>
            <a:rPr lang="en-US" sz="2800" dirty="0"/>
            <a:t>Level B </a:t>
          </a:r>
        </a:p>
      </dgm:t>
    </dgm:pt>
    <dgm:pt modelId="{4B138FF0-24DA-4360-8FCF-B645A14EC883}" type="parTrans" cxnId="{185A0E18-5F1E-4225-92F5-CDDA7E235ED6}">
      <dgm:prSet/>
      <dgm:spPr/>
      <dgm:t>
        <a:bodyPr/>
        <a:lstStyle/>
        <a:p>
          <a:endParaRPr lang="en-US" sz="2400"/>
        </a:p>
      </dgm:t>
    </dgm:pt>
    <dgm:pt modelId="{72B035AA-ECF1-489D-AA7C-058A2C0FF2AE}" type="sibTrans" cxnId="{185A0E18-5F1E-4225-92F5-CDDA7E235ED6}">
      <dgm:prSet/>
      <dgm:spPr/>
      <dgm:t>
        <a:bodyPr/>
        <a:lstStyle/>
        <a:p>
          <a:endParaRPr lang="en-US" sz="2400"/>
        </a:p>
      </dgm:t>
    </dgm:pt>
    <dgm:pt modelId="{BA3000F3-5317-4467-AFFF-7A509924A424}">
      <dgm:prSet custT="1"/>
      <dgm:spPr/>
      <dgm:t>
        <a:bodyPr/>
        <a:lstStyle/>
        <a:p>
          <a:r>
            <a:rPr lang="en-US" sz="2400" dirty="0"/>
            <a:t>Clinicians </a:t>
          </a:r>
          <a:r>
            <a:rPr lang="en-US" sz="2400" i="1" dirty="0"/>
            <a:t>should</a:t>
          </a:r>
          <a:r>
            <a:rPr lang="en-US" sz="2400" dirty="0"/>
            <a:t> inform their persons with epilepsy that seizure freedom, particularly freedom from GTCS (which is more likely to occur with medication adherence), is strongly associated with a decreased risk of SUDEP </a:t>
          </a:r>
          <a:endParaRPr lang="en-US" sz="2400" b="1" u="none" dirty="0"/>
        </a:p>
      </dgm:t>
    </dgm:pt>
    <dgm:pt modelId="{0ED5FF5F-66C3-4029-9B7C-C9E50265DE2C}" type="parTrans" cxnId="{CDC49B86-99C5-4B09-BF55-48E27570DABC}">
      <dgm:prSet/>
      <dgm:spPr/>
      <dgm:t>
        <a:bodyPr/>
        <a:lstStyle/>
        <a:p>
          <a:endParaRPr lang="en-US"/>
        </a:p>
      </dgm:t>
    </dgm:pt>
    <dgm:pt modelId="{5879BE7F-93B0-4612-A501-23FAFC109AF0}" type="sibTrans" cxnId="{CDC49B86-99C5-4B09-BF55-48E27570DABC}">
      <dgm:prSet/>
      <dgm:spPr/>
      <dgm:t>
        <a:bodyPr/>
        <a:lstStyle/>
        <a:p>
          <a:endParaRPr lang="en-US"/>
        </a:p>
      </dgm:t>
    </dgm:pt>
    <dgm:pt modelId="{89A6236C-4484-43E8-902A-65922147A3D6}" type="pres">
      <dgm:prSet presAssocID="{9AA95651-0B3D-4258-9682-49DD60EAFFEF}" presName="Name0" presStyleCnt="0">
        <dgm:presLayoutVars>
          <dgm:dir/>
          <dgm:animLvl val="lvl"/>
          <dgm:resizeHandles val="exact"/>
        </dgm:presLayoutVars>
      </dgm:prSet>
      <dgm:spPr/>
    </dgm:pt>
    <dgm:pt modelId="{32E7C937-6DA8-465B-BD1E-4ABD24693A7D}" type="pres">
      <dgm:prSet presAssocID="{7BCAB7BD-243A-4D00-A5EF-C425051DD0E0}" presName="linNode" presStyleCnt="0"/>
      <dgm:spPr/>
    </dgm:pt>
    <dgm:pt modelId="{D881BF51-85EC-4014-B828-840BDC0D97CC}" type="pres">
      <dgm:prSet presAssocID="{7BCAB7BD-243A-4D00-A5EF-C425051DD0E0}" presName="parTx" presStyleLbl="revTx" presStyleIdx="0" presStyleCnt="1" custScaleX="71780" custScaleY="66284" custLinFactNeighborX="-46219">
        <dgm:presLayoutVars>
          <dgm:chMax val="1"/>
          <dgm:bulletEnabled val="1"/>
        </dgm:presLayoutVars>
      </dgm:prSet>
      <dgm:spPr/>
    </dgm:pt>
    <dgm:pt modelId="{C745503B-606E-4B9D-83E0-1FB7EBE398FB}" type="pres">
      <dgm:prSet presAssocID="{7BCAB7BD-243A-4D00-A5EF-C425051DD0E0}" presName="bracket" presStyleLbl="parChTrans1D1" presStyleIdx="0" presStyleCnt="1" custScaleY="125514" custLinFactNeighborX="-78244"/>
      <dgm:spPr/>
    </dgm:pt>
    <dgm:pt modelId="{C4428944-BA47-43EB-B55C-37E4D03EE701}" type="pres">
      <dgm:prSet presAssocID="{7BCAB7BD-243A-4D00-A5EF-C425051DD0E0}" presName="spH" presStyleCnt="0"/>
      <dgm:spPr/>
    </dgm:pt>
    <dgm:pt modelId="{7CFE2B41-FBFD-4899-BCEB-8BD889EBAF68}" type="pres">
      <dgm:prSet presAssocID="{7BCAB7BD-243A-4D00-A5EF-C425051DD0E0}" presName="desTx" presStyleLbl="node1" presStyleIdx="0" presStyleCnt="1" custScaleX="120335" custScaleY="116127" custLinFactX="-1009" custLinFactNeighborX="-100000" custLinFactNeighborY="0">
        <dgm:presLayoutVars>
          <dgm:bulletEnabled val="1"/>
        </dgm:presLayoutVars>
      </dgm:prSet>
      <dgm:spPr/>
    </dgm:pt>
  </dgm:ptLst>
  <dgm:cxnLst>
    <dgm:cxn modelId="{451884DC-3C8F-4FA0-8C08-55D81CC3769E}" type="presOf" srcId="{BA3000F3-5317-4467-AFFF-7A509924A424}" destId="{7CFE2B41-FBFD-4899-BCEB-8BD889EBAF68}" srcOrd="0" destOrd="0" presId="urn:diagrams.loki3.com/BracketList"/>
    <dgm:cxn modelId="{CDC49B86-99C5-4B09-BF55-48E27570DABC}" srcId="{7BCAB7BD-243A-4D00-A5EF-C425051DD0E0}" destId="{BA3000F3-5317-4467-AFFF-7A509924A424}" srcOrd="0" destOrd="0" parTransId="{0ED5FF5F-66C3-4029-9B7C-C9E50265DE2C}" sibTransId="{5879BE7F-93B0-4612-A501-23FAFC109AF0}"/>
    <dgm:cxn modelId="{EAB35064-4D73-47AE-ACD4-040DACB4A11F}" type="presOf" srcId="{7BCAB7BD-243A-4D00-A5EF-C425051DD0E0}" destId="{D881BF51-85EC-4014-B828-840BDC0D97CC}" srcOrd="0" destOrd="0" presId="urn:diagrams.loki3.com/BracketList"/>
    <dgm:cxn modelId="{185A0E18-5F1E-4225-92F5-CDDA7E235ED6}" srcId="{9AA95651-0B3D-4258-9682-49DD60EAFFEF}" destId="{7BCAB7BD-243A-4D00-A5EF-C425051DD0E0}" srcOrd="0" destOrd="0" parTransId="{4B138FF0-24DA-4360-8FCF-B645A14EC883}" sibTransId="{72B035AA-ECF1-489D-AA7C-058A2C0FF2AE}"/>
    <dgm:cxn modelId="{B5F56EAA-A9F4-46F3-BBDC-27E5BDB1533B}" type="presOf" srcId="{9AA95651-0B3D-4258-9682-49DD60EAFFEF}" destId="{89A6236C-4484-43E8-902A-65922147A3D6}" srcOrd="0" destOrd="0" presId="urn:diagrams.loki3.com/BracketList"/>
    <dgm:cxn modelId="{1035369C-0651-4D9E-9FA7-9208B0F0D045}" type="presParOf" srcId="{89A6236C-4484-43E8-902A-65922147A3D6}" destId="{32E7C937-6DA8-465B-BD1E-4ABD24693A7D}" srcOrd="0" destOrd="0" presId="urn:diagrams.loki3.com/BracketList"/>
    <dgm:cxn modelId="{24B44E86-2F37-4BE5-8BAC-C1B478E8CDA2}" type="presParOf" srcId="{32E7C937-6DA8-465B-BD1E-4ABD24693A7D}" destId="{D881BF51-85EC-4014-B828-840BDC0D97CC}" srcOrd="0" destOrd="0" presId="urn:diagrams.loki3.com/BracketList"/>
    <dgm:cxn modelId="{89A5BDED-9A33-41ED-B98F-A40D451D3D4C}" type="presParOf" srcId="{32E7C937-6DA8-465B-BD1E-4ABD24693A7D}" destId="{C745503B-606E-4B9D-83E0-1FB7EBE398FB}" srcOrd="1" destOrd="0" presId="urn:diagrams.loki3.com/BracketList"/>
    <dgm:cxn modelId="{F3BA537A-0EF7-4FB8-BBE9-E6FFA23D5E8A}" type="presParOf" srcId="{32E7C937-6DA8-465B-BD1E-4ABD24693A7D}" destId="{C4428944-BA47-43EB-B55C-37E4D03EE701}" srcOrd="2" destOrd="0" presId="urn:diagrams.loki3.com/BracketList"/>
    <dgm:cxn modelId="{3BF83D63-3668-477B-8C1F-1BA98FFE64CD}" type="presParOf" srcId="{32E7C937-6DA8-465B-BD1E-4ABD24693A7D}" destId="{7CFE2B41-FBFD-4899-BCEB-8BD889EBAF6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D864BF-CBD4-4004-BB8D-86AACA8A2C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A52D1A-0156-41DE-89C1-12181B392DFF}">
      <dgm:prSet custT="1"/>
      <dgm:spPr/>
      <dgm:t>
        <a:bodyPr/>
        <a:lstStyle/>
        <a:p>
          <a:pPr rtl="0"/>
          <a:r>
            <a:rPr lang="en-US" sz="1600" dirty="0"/>
            <a:t>Systematic methods should be developed to identify and report the incidence of SUDEP in different epilepsy populations in order to obtain a better understanding of the incidence and causes of this devastating condition.</a:t>
          </a:r>
        </a:p>
      </dgm:t>
    </dgm:pt>
    <dgm:pt modelId="{B7D223FF-C2FF-429A-9D06-4ACFBE6B8B16}" type="parTrans" cxnId="{F9C8EE30-358B-4089-B13E-6549F1472DEA}">
      <dgm:prSet/>
      <dgm:spPr/>
      <dgm:t>
        <a:bodyPr/>
        <a:lstStyle/>
        <a:p>
          <a:endParaRPr lang="en-US"/>
        </a:p>
      </dgm:t>
    </dgm:pt>
    <dgm:pt modelId="{6B06F9FB-2E21-4B59-A9FA-85E912E120B3}" type="sibTrans" cxnId="{F9C8EE30-358B-4089-B13E-6549F1472DEA}">
      <dgm:prSet/>
      <dgm:spPr/>
      <dgm:t>
        <a:bodyPr/>
        <a:lstStyle/>
        <a:p>
          <a:endParaRPr lang="en-US"/>
        </a:p>
      </dgm:t>
    </dgm:pt>
    <dgm:pt modelId="{36079AED-6FDC-45B9-B499-8E718C17464C}">
      <dgm:prSet custT="1"/>
      <dgm:spPr/>
      <dgm:t>
        <a:bodyPr/>
        <a:lstStyle/>
        <a:p>
          <a:pPr>
            <a:buSzPts val="1200"/>
            <a:buFont typeface="+mj-lt"/>
            <a:buAutoNum type="arabicPeriod"/>
          </a:pPr>
          <a:r>
            <a:rPr lang="en-US" sz="1600" dirty="0"/>
            <a:t>Educational efforts are needed to improve the forensic knowledge of SUDEP among professionals such as medical examiners, coroners, and pathologists in order to help determine, and document on death certificates, the etiology in individuals, and in order to improve overall knowledge of this condition.</a:t>
          </a:r>
        </a:p>
      </dgm:t>
    </dgm:pt>
    <dgm:pt modelId="{6E60FF6E-138B-41AD-A08C-F50A96154B93}" type="parTrans" cxnId="{4A5D1C76-6469-4CC5-90C2-970655DBBC84}">
      <dgm:prSet/>
      <dgm:spPr/>
      <dgm:t>
        <a:bodyPr/>
        <a:lstStyle/>
        <a:p>
          <a:endParaRPr lang="en-US"/>
        </a:p>
      </dgm:t>
    </dgm:pt>
    <dgm:pt modelId="{29856D10-8244-4A12-BD06-15657AC0779C}" type="sibTrans" cxnId="{4A5D1C76-6469-4CC5-90C2-970655DBBC84}">
      <dgm:prSet/>
      <dgm:spPr/>
      <dgm:t>
        <a:bodyPr/>
        <a:lstStyle/>
        <a:p>
          <a:endParaRPr lang="en-US"/>
        </a:p>
      </dgm:t>
    </dgm:pt>
    <dgm:pt modelId="{B84EEFD2-FE2A-4BBF-AA03-DA4C02CA7679}">
      <dgm:prSet custT="1"/>
      <dgm:spPr/>
      <dgm:t>
        <a:bodyPr/>
        <a:lstStyle/>
        <a:p>
          <a:pPr>
            <a:buSzPts val="1200"/>
            <a:buFont typeface="+mj-lt"/>
            <a:buAutoNum type="arabicPeriod"/>
          </a:pPr>
          <a:r>
            <a:rPr lang="en-US" sz="1600" dirty="0"/>
            <a:t>Research to identify preventable risk factors should be supported and encouraged so that future clinical trials will be conducted to reduce SUDEP occurrence. Of particular importance is to better understand (a) the relationship between the nature, severity, and duration of epilepsy and the occurrence of SUDEP, and (b) whether current treatments affect the risk of developing SUDEP. </a:t>
          </a:r>
        </a:p>
      </dgm:t>
    </dgm:pt>
    <dgm:pt modelId="{ED103F9C-361D-4399-BFB1-624268939C72}" type="parTrans" cxnId="{AAEBC4AE-5978-42CF-A904-AA650E512F4B}">
      <dgm:prSet/>
      <dgm:spPr/>
      <dgm:t>
        <a:bodyPr/>
        <a:lstStyle/>
        <a:p>
          <a:endParaRPr lang="en-US"/>
        </a:p>
      </dgm:t>
    </dgm:pt>
    <dgm:pt modelId="{14B251EB-926F-4FAF-ABA1-C62014A9FCFD}" type="sibTrans" cxnId="{AAEBC4AE-5978-42CF-A904-AA650E512F4B}">
      <dgm:prSet/>
      <dgm:spPr/>
      <dgm:t>
        <a:bodyPr/>
        <a:lstStyle/>
        <a:p>
          <a:endParaRPr lang="en-US"/>
        </a:p>
      </dgm:t>
    </dgm:pt>
    <dgm:pt modelId="{99DC078B-3A2D-4DB5-8E55-60B8EF5D3080}">
      <dgm:prSet custT="1"/>
      <dgm:spPr/>
      <dgm:t>
        <a:bodyPr/>
        <a:lstStyle/>
        <a:p>
          <a:pPr>
            <a:buSzPts val="1200"/>
            <a:buFont typeface="+mj-lt"/>
            <a:buAutoNum type="arabicPeriod"/>
          </a:pPr>
          <a:r>
            <a:rPr lang="en-US" sz="1600" dirty="0"/>
            <a:t>Because of (a) risks identified with frequent GTCS, (b) the fact that one study shows more SUDEP events occur in people in placebo arms of trials, and (c) increased SUDEP risk, serious consideration should be given to avoid assigning people with frequent GTCS to placebo for long periods.</a:t>
          </a:r>
        </a:p>
      </dgm:t>
    </dgm:pt>
    <dgm:pt modelId="{D5ABA1CC-7DF9-4CD3-96DF-9A90D25642A6}" type="parTrans" cxnId="{CA313F6B-865F-4D1A-AD98-78F33C13FD96}">
      <dgm:prSet/>
      <dgm:spPr/>
      <dgm:t>
        <a:bodyPr/>
        <a:lstStyle/>
        <a:p>
          <a:endParaRPr lang="en-US"/>
        </a:p>
      </dgm:t>
    </dgm:pt>
    <dgm:pt modelId="{437EC707-076C-4D38-9BBD-298A1D31BDCA}" type="sibTrans" cxnId="{CA313F6B-865F-4D1A-AD98-78F33C13FD96}">
      <dgm:prSet/>
      <dgm:spPr/>
      <dgm:t>
        <a:bodyPr/>
        <a:lstStyle/>
        <a:p>
          <a:endParaRPr lang="en-US"/>
        </a:p>
      </dgm:t>
    </dgm:pt>
    <dgm:pt modelId="{CE84418C-33D0-4E17-96A1-989748D3D7CB}" type="pres">
      <dgm:prSet presAssocID="{FED864BF-CBD4-4004-BB8D-86AACA8A2CE6}" presName="linear" presStyleCnt="0">
        <dgm:presLayoutVars>
          <dgm:animLvl val="lvl"/>
          <dgm:resizeHandles val="exact"/>
        </dgm:presLayoutVars>
      </dgm:prSet>
      <dgm:spPr/>
    </dgm:pt>
    <dgm:pt modelId="{E94A02B9-010D-4107-B6E7-8CF609D9DE36}" type="pres">
      <dgm:prSet presAssocID="{2BA52D1A-0156-41DE-89C1-12181B392DFF}" presName="parentText" presStyleLbl="node1" presStyleIdx="0" presStyleCnt="4" custScaleY="93565">
        <dgm:presLayoutVars>
          <dgm:chMax val="0"/>
          <dgm:bulletEnabled val="1"/>
        </dgm:presLayoutVars>
      </dgm:prSet>
      <dgm:spPr/>
    </dgm:pt>
    <dgm:pt modelId="{CCD0F8F6-5085-4DE1-8038-2E119C82CA03}" type="pres">
      <dgm:prSet presAssocID="{6B06F9FB-2E21-4B59-A9FA-85E912E120B3}" presName="spacer" presStyleCnt="0"/>
      <dgm:spPr/>
    </dgm:pt>
    <dgm:pt modelId="{138DD929-6199-442A-9562-9F0F6675E99C}" type="pres">
      <dgm:prSet presAssocID="{36079AED-6FDC-45B9-B499-8E718C17464C}" presName="parentText" presStyleLbl="node1" presStyleIdx="1" presStyleCnt="4">
        <dgm:presLayoutVars>
          <dgm:chMax val="0"/>
          <dgm:bulletEnabled val="1"/>
        </dgm:presLayoutVars>
      </dgm:prSet>
      <dgm:spPr/>
    </dgm:pt>
    <dgm:pt modelId="{2627320D-1F53-45FF-B117-3BE7EFE4BE51}" type="pres">
      <dgm:prSet presAssocID="{29856D10-8244-4A12-BD06-15657AC0779C}" presName="spacer" presStyleCnt="0"/>
      <dgm:spPr/>
    </dgm:pt>
    <dgm:pt modelId="{83084CAE-EE61-4A62-BF7F-9435FF3938B1}" type="pres">
      <dgm:prSet presAssocID="{B84EEFD2-FE2A-4BBF-AA03-DA4C02CA7679}" presName="parentText" presStyleLbl="node1" presStyleIdx="2" presStyleCnt="4" custScaleY="112972">
        <dgm:presLayoutVars>
          <dgm:chMax val="0"/>
          <dgm:bulletEnabled val="1"/>
        </dgm:presLayoutVars>
      </dgm:prSet>
      <dgm:spPr/>
    </dgm:pt>
    <dgm:pt modelId="{DC4CA99F-3D89-4414-AF9E-BE3023524FAD}" type="pres">
      <dgm:prSet presAssocID="{14B251EB-926F-4FAF-ABA1-C62014A9FCFD}" presName="spacer" presStyleCnt="0"/>
      <dgm:spPr/>
    </dgm:pt>
    <dgm:pt modelId="{AC90E233-EDF6-4BF3-836F-9BC492DFFE42}" type="pres">
      <dgm:prSet presAssocID="{99DC078B-3A2D-4DB5-8E55-60B8EF5D3080}" presName="parentText" presStyleLbl="node1" presStyleIdx="3" presStyleCnt="4">
        <dgm:presLayoutVars>
          <dgm:chMax val="0"/>
          <dgm:bulletEnabled val="1"/>
        </dgm:presLayoutVars>
      </dgm:prSet>
      <dgm:spPr/>
    </dgm:pt>
  </dgm:ptLst>
  <dgm:cxnLst>
    <dgm:cxn modelId="{AAEBC4AE-5978-42CF-A904-AA650E512F4B}" srcId="{FED864BF-CBD4-4004-BB8D-86AACA8A2CE6}" destId="{B84EEFD2-FE2A-4BBF-AA03-DA4C02CA7679}" srcOrd="2" destOrd="0" parTransId="{ED103F9C-361D-4399-BFB1-624268939C72}" sibTransId="{14B251EB-926F-4FAF-ABA1-C62014A9FCFD}"/>
    <dgm:cxn modelId="{D1976EB2-22C7-44C4-ADC2-01F647A6B47A}" type="presOf" srcId="{FED864BF-CBD4-4004-BB8D-86AACA8A2CE6}" destId="{CE84418C-33D0-4E17-96A1-989748D3D7CB}" srcOrd="0" destOrd="0" presId="urn:microsoft.com/office/officeart/2005/8/layout/vList2"/>
    <dgm:cxn modelId="{4A5D1C76-6469-4CC5-90C2-970655DBBC84}" srcId="{FED864BF-CBD4-4004-BB8D-86AACA8A2CE6}" destId="{36079AED-6FDC-45B9-B499-8E718C17464C}" srcOrd="1" destOrd="0" parTransId="{6E60FF6E-138B-41AD-A08C-F50A96154B93}" sibTransId="{29856D10-8244-4A12-BD06-15657AC0779C}"/>
    <dgm:cxn modelId="{F9C8EE30-358B-4089-B13E-6549F1472DEA}" srcId="{FED864BF-CBD4-4004-BB8D-86AACA8A2CE6}" destId="{2BA52D1A-0156-41DE-89C1-12181B392DFF}" srcOrd="0" destOrd="0" parTransId="{B7D223FF-C2FF-429A-9D06-4ACFBE6B8B16}" sibTransId="{6B06F9FB-2E21-4B59-A9FA-85E912E120B3}"/>
    <dgm:cxn modelId="{F9B84247-BE74-465C-8870-2CF819078499}" type="presOf" srcId="{B84EEFD2-FE2A-4BBF-AA03-DA4C02CA7679}" destId="{83084CAE-EE61-4A62-BF7F-9435FF3938B1}" srcOrd="0" destOrd="0" presId="urn:microsoft.com/office/officeart/2005/8/layout/vList2"/>
    <dgm:cxn modelId="{CA313F6B-865F-4D1A-AD98-78F33C13FD96}" srcId="{FED864BF-CBD4-4004-BB8D-86AACA8A2CE6}" destId="{99DC078B-3A2D-4DB5-8E55-60B8EF5D3080}" srcOrd="3" destOrd="0" parTransId="{D5ABA1CC-7DF9-4CD3-96DF-9A90D25642A6}" sibTransId="{437EC707-076C-4D38-9BBD-298A1D31BDCA}"/>
    <dgm:cxn modelId="{D5BF11B5-E996-4A8B-B201-868851B3B605}" type="presOf" srcId="{36079AED-6FDC-45B9-B499-8E718C17464C}" destId="{138DD929-6199-442A-9562-9F0F6675E99C}" srcOrd="0" destOrd="0" presId="urn:microsoft.com/office/officeart/2005/8/layout/vList2"/>
    <dgm:cxn modelId="{1E536C71-4A17-4E06-968A-C54E8F8E2AEF}" type="presOf" srcId="{99DC078B-3A2D-4DB5-8E55-60B8EF5D3080}" destId="{AC90E233-EDF6-4BF3-836F-9BC492DFFE42}" srcOrd="0" destOrd="0" presId="urn:microsoft.com/office/officeart/2005/8/layout/vList2"/>
    <dgm:cxn modelId="{E35FABDF-A2D0-44D3-814D-DA6A5540A9E9}" type="presOf" srcId="{2BA52D1A-0156-41DE-89C1-12181B392DFF}" destId="{E94A02B9-010D-4107-B6E7-8CF609D9DE36}" srcOrd="0" destOrd="0" presId="urn:microsoft.com/office/officeart/2005/8/layout/vList2"/>
    <dgm:cxn modelId="{A7FAD0E6-6663-49CD-85DE-700976A0AD62}" type="presParOf" srcId="{CE84418C-33D0-4E17-96A1-989748D3D7CB}" destId="{E94A02B9-010D-4107-B6E7-8CF609D9DE36}" srcOrd="0" destOrd="0" presId="urn:microsoft.com/office/officeart/2005/8/layout/vList2"/>
    <dgm:cxn modelId="{1D72908E-92DE-45DB-B91E-A4F2DA6AF47A}" type="presParOf" srcId="{CE84418C-33D0-4E17-96A1-989748D3D7CB}" destId="{CCD0F8F6-5085-4DE1-8038-2E119C82CA03}" srcOrd="1" destOrd="0" presId="urn:microsoft.com/office/officeart/2005/8/layout/vList2"/>
    <dgm:cxn modelId="{0B9280D3-E75B-4BF6-8665-6D51FA4D2EE2}" type="presParOf" srcId="{CE84418C-33D0-4E17-96A1-989748D3D7CB}" destId="{138DD929-6199-442A-9562-9F0F6675E99C}" srcOrd="2" destOrd="0" presId="urn:microsoft.com/office/officeart/2005/8/layout/vList2"/>
    <dgm:cxn modelId="{9EA13F15-CF75-4167-AFCA-A3FE0AE2135E}" type="presParOf" srcId="{CE84418C-33D0-4E17-96A1-989748D3D7CB}" destId="{2627320D-1F53-45FF-B117-3BE7EFE4BE51}" srcOrd="3" destOrd="0" presId="urn:microsoft.com/office/officeart/2005/8/layout/vList2"/>
    <dgm:cxn modelId="{24036DAA-6A5E-49A2-B3F5-FC99AD53FA46}" type="presParOf" srcId="{CE84418C-33D0-4E17-96A1-989748D3D7CB}" destId="{83084CAE-EE61-4A62-BF7F-9435FF3938B1}" srcOrd="4" destOrd="0" presId="urn:microsoft.com/office/officeart/2005/8/layout/vList2"/>
    <dgm:cxn modelId="{CAECA3C4-4016-4631-B3E6-0860E046BB6B}" type="presParOf" srcId="{CE84418C-33D0-4E17-96A1-989748D3D7CB}" destId="{DC4CA99F-3D89-4414-AF9E-BE3023524FAD}" srcOrd="5" destOrd="0" presId="urn:microsoft.com/office/officeart/2005/8/layout/vList2"/>
    <dgm:cxn modelId="{E3D4E116-CCED-4673-9F5D-73D876D385B2}" type="presParOf" srcId="{CE84418C-33D0-4E17-96A1-989748D3D7CB}" destId="{AC90E233-EDF6-4BF3-836F-9BC492DFFE4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BB0202-0B7D-45DB-A227-E7D4C555A4EB}" type="doc">
      <dgm:prSet loTypeId="urn:microsoft.com/office/officeart/2009/3/layout/PlusandMinus" loCatId="relationship" qsTypeId="urn:microsoft.com/office/officeart/2005/8/quickstyle/simple2" qsCatId="simple" csTypeId="urn:microsoft.com/office/officeart/2005/8/colors/accent1_2" csCatId="accent1" phldr="1"/>
      <dgm:spPr/>
      <dgm:t>
        <a:bodyPr/>
        <a:lstStyle/>
        <a:p>
          <a:endParaRPr lang="en-US"/>
        </a:p>
      </dgm:t>
    </dgm:pt>
    <dgm:pt modelId="{90BB9C88-AD2E-4B9D-AC58-05C066CC141C}">
      <dgm:prSet custT="1"/>
      <dgm:spPr/>
      <dgm:t>
        <a:bodyPr/>
        <a:lstStyle/>
        <a:p>
          <a:pPr rtl="0"/>
          <a:r>
            <a:rPr lang="en-US" sz="2200" b="1" dirty="0"/>
            <a:t>Exclusion criteria</a:t>
          </a:r>
          <a:r>
            <a:rPr lang="en-US" sz="2200" dirty="0"/>
            <a:t>:</a:t>
          </a:r>
        </a:p>
      </dgm:t>
    </dgm:pt>
    <dgm:pt modelId="{0E3BF897-5D90-43CE-A35F-DAFEC07C1D7F}" type="parTrans" cxnId="{5F0270CC-CC6E-4028-A158-A48EC8301142}">
      <dgm:prSet/>
      <dgm:spPr/>
      <dgm:t>
        <a:bodyPr/>
        <a:lstStyle/>
        <a:p>
          <a:endParaRPr lang="en-US"/>
        </a:p>
      </dgm:t>
    </dgm:pt>
    <dgm:pt modelId="{8C806ACF-7198-4346-B5A7-119876E53849}" type="sibTrans" cxnId="{5F0270CC-CC6E-4028-A158-A48EC8301142}">
      <dgm:prSet/>
      <dgm:spPr/>
      <dgm:t>
        <a:bodyPr/>
        <a:lstStyle/>
        <a:p>
          <a:endParaRPr lang="en-US"/>
        </a:p>
      </dgm:t>
    </dgm:pt>
    <dgm:pt modelId="{07A9357D-E170-47E8-8092-D6133CB89C2B}">
      <dgm:prSet custT="1"/>
      <dgm:spPr/>
      <dgm:t>
        <a:bodyPr/>
        <a:lstStyle/>
        <a:p>
          <a:pPr rtl="0"/>
          <a:r>
            <a:rPr lang="en-US" sz="2200" b="1" dirty="0"/>
            <a:t>Inclusion criteria</a:t>
          </a:r>
          <a:r>
            <a:rPr lang="en-US" sz="2200" dirty="0"/>
            <a:t>:</a:t>
          </a:r>
        </a:p>
      </dgm:t>
    </dgm:pt>
    <dgm:pt modelId="{4FF14548-6375-4E8A-AC05-C32D5F15EF2E}" type="parTrans" cxnId="{CCDBC28B-53A4-4F3D-9BAA-3FBCA83ADFB1}">
      <dgm:prSet/>
      <dgm:spPr/>
      <dgm:t>
        <a:bodyPr/>
        <a:lstStyle/>
        <a:p>
          <a:endParaRPr lang="en-US"/>
        </a:p>
      </dgm:t>
    </dgm:pt>
    <dgm:pt modelId="{9375B1A4-DE6C-46D5-BFE2-5FB798905FE7}" type="sibTrans" cxnId="{CCDBC28B-53A4-4F3D-9BAA-3FBCA83ADFB1}">
      <dgm:prSet/>
      <dgm:spPr/>
      <dgm:t>
        <a:bodyPr/>
        <a:lstStyle/>
        <a:p>
          <a:endParaRPr lang="en-US"/>
        </a:p>
      </dgm:t>
    </dgm:pt>
    <dgm:pt modelId="{444B1E3F-6BA1-4201-B6E6-13974E2441A8}">
      <dgm:prSet custT="1"/>
      <dgm:spPr/>
      <dgm:t>
        <a:bodyPr/>
        <a:lstStyle/>
        <a:p>
          <a:pPr rtl="0"/>
          <a:r>
            <a:rPr lang="en-US" sz="1600" dirty="0"/>
            <a:t>Randomized studies pertinent to the questions</a:t>
          </a:r>
        </a:p>
      </dgm:t>
    </dgm:pt>
    <dgm:pt modelId="{6EC069D3-0149-407F-8C81-C21B88C2212F}" type="parTrans" cxnId="{D6D6BA25-0FBA-4CB0-802B-0BAE1193B155}">
      <dgm:prSet/>
      <dgm:spPr/>
      <dgm:t>
        <a:bodyPr/>
        <a:lstStyle/>
        <a:p>
          <a:endParaRPr lang="en-US"/>
        </a:p>
      </dgm:t>
    </dgm:pt>
    <dgm:pt modelId="{7B9AB9AD-CB1F-47CE-B2FC-DE36D7F49C95}" type="sibTrans" cxnId="{D6D6BA25-0FBA-4CB0-802B-0BAE1193B155}">
      <dgm:prSet/>
      <dgm:spPr/>
      <dgm:t>
        <a:bodyPr/>
        <a:lstStyle/>
        <a:p>
          <a:endParaRPr lang="en-US"/>
        </a:p>
      </dgm:t>
    </dgm:pt>
    <dgm:pt modelId="{0CF08717-146B-468A-AB9A-FF842A7F2E83}">
      <dgm:prSet custT="1"/>
      <dgm:spPr/>
      <dgm:t>
        <a:bodyPr/>
        <a:lstStyle/>
        <a:p>
          <a:pPr rtl="0"/>
          <a:r>
            <a:rPr lang="en-US" sz="1600" baseline="0" dirty="0"/>
            <a:t>Studies in animals</a:t>
          </a:r>
        </a:p>
      </dgm:t>
    </dgm:pt>
    <dgm:pt modelId="{8202D37E-E1AE-4840-AB93-7717D233CE59}" type="parTrans" cxnId="{9FEB7CB1-7BB0-46D8-A259-CBBCB0006FD1}">
      <dgm:prSet/>
      <dgm:spPr/>
      <dgm:t>
        <a:bodyPr/>
        <a:lstStyle/>
        <a:p>
          <a:endParaRPr lang="en-US"/>
        </a:p>
      </dgm:t>
    </dgm:pt>
    <dgm:pt modelId="{9EEF1078-76DF-4202-9802-A85A0F649CE3}" type="sibTrans" cxnId="{9FEB7CB1-7BB0-46D8-A259-CBBCB0006FD1}">
      <dgm:prSet/>
      <dgm:spPr/>
      <dgm:t>
        <a:bodyPr/>
        <a:lstStyle/>
        <a:p>
          <a:endParaRPr lang="en-US"/>
        </a:p>
      </dgm:t>
    </dgm:pt>
    <dgm:pt modelId="{B4B2B7CC-28F8-4BE5-9C75-2A260844A5B2}">
      <dgm:prSet custT="1"/>
      <dgm:spPr/>
      <dgm:t>
        <a:bodyPr/>
        <a:lstStyle/>
        <a:p>
          <a:pPr rtl="0"/>
          <a:r>
            <a:rPr lang="en-US" sz="1600" dirty="0"/>
            <a:t>n &gt; 10</a:t>
          </a:r>
        </a:p>
      </dgm:t>
    </dgm:pt>
    <dgm:pt modelId="{97AFECC3-E974-49FE-B8FF-2D938C1A859C}" type="sibTrans" cxnId="{CD07B1C8-25E1-4397-8572-A209BBEE7229}">
      <dgm:prSet/>
      <dgm:spPr/>
      <dgm:t>
        <a:bodyPr/>
        <a:lstStyle/>
        <a:p>
          <a:endParaRPr lang="en-US"/>
        </a:p>
      </dgm:t>
    </dgm:pt>
    <dgm:pt modelId="{BE999A1F-3E69-457D-BA4D-5B3EED9D8995}" type="parTrans" cxnId="{CD07B1C8-25E1-4397-8572-A209BBEE7229}">
      <dgm:prSet/>
      <dgm:spPr/>
      <dgm:t>
        <a:bodyPr/>
        <a:lstStyle/>
        <a:p>
          <a:endParaRPr lang="en-US"/>
        </a:p>
      </dgm:t>
    </dgm:pt>
    <dgm:pt modelId="{B99D9DEB-69F9-4CAA-8EEF-F91768ABFE23}">
      <dgm:prSet custT="1"/>
      <dgm:spPr/>
      <dgm:t>
        <a:bodyPr/>
        <a:lstStyle/>
        <a:p>
          <a:pPr rtl="0"/>
          <a:r>
            <a:rPr lang="en-US" sz="1600" baseline="0" dirty="0"/>
            <a:t>Languages other than English</a:t>
          </a:r>
        </a:p>
      </dgm:t>
    </dgm:pt>
    <dgm:pt modelId="{77C84203-EA09-4909-B0F1-4ADACB0707FE}" type="parTrans" cxnId="{A6B2023F-D9A2-4615-902E-5550BF1CB95C}">
      <dgm:prSet/>
      <dgm:spPr/>
      <dgm:t>
        <a:bodyPr/>
        <a:lstStyle/>
        <a:p>
          <a:endParaRPr lang="en-US"/>
        </a:p>
      </dgm:t>
    </dgm:pt>
    <dgm:pt modelId="{33B51FBC-A500-44AF-9310-5CDA6E5C5947}" type="sibTrans" cxnId="{A6B2023F-D9A2-4615-902E-5550BF1CB95C}">
      <dgm:prSet/>
      <dgm:spPr/>
      <dgm:t>
        <a:bodyPr/>
        <a:lstStyle/>
        <a:p>
          <a:endParaRPr lang="en-US"/>
        </a:p>
      </dgm:t>
    </dgm:pt>
    <dgm:pt modelId="{F44B8ED9-72FA-49D9-A5B0-DFFAB5C051E2}">
      <dgm:prSet custT="1"/>
      <dgm:spPr/>
      <dgm:t>
        <a:bodyPr/>
        <a:lstStyle/>
        <a:p>
          <a:pPr rtl="0"/>
          <a:r>
            <a:rPr lang="en-US" sz="1600" dirty="0"/>
            <a:t>SUDEP definition provide by Nashef 1997, </a:t>
          </a:r>
          <a:r>
            <a:rPr lang="en-US" sz="1600" baseline="30000" dirty="0"/>
            <a:t>e3</a:t>
          </a:r>
          <a:r>
            <a:rPr lang="en-US" sz="1600" dirty="0"/>
            <a:t>, Annegers 1997, </a:t>
          </a:r>
          <a:r>
            <a:rPr lang="en-US" sz="1600" baseline="30000" dirty="0"/>
            <a:t>e4</a:t>
          </a:r>
          <a:r>
            <a:rPr lang="en-US" sz="1600" dirty="0"/>
            <a:t>, and Leetstma et al 1997</a:t>
          </a:r>
          <a:r>
            <a:rPr lang="en-US" sz="1600" baseline="30000" dirty="0"/>
            <a:t>e5</a:t>
          </a:r>
        </a:p>
      </dgm:t>
    </dgm:pt>
    <dgm:pt modelId="{9E9CE0C8-A061-4569-8B6B-3D47047CAAF0}" type="parTrans" cxnId="{27313A8D-0095-44F2-BA33-E1D068C08871}">
      <dgm:prSet/>
      <dgm:spPr/>
    </dgm:pt>
    <dgm:pt modelId="{84D67BFA-5E6B-40BD-9BE5-C76BCD1C0267}" type="sibTrans" cxnId="{27313A8D-0095-44F2-BA33-E1D068C08871}">
      <dgm:prSet/>
      <dgm:spPr/>
    </dgm:pt>
    <dgm:pt modelId="{78482E2D-8861-41A1-A491-A83BA336A81F}" type="pres">
      <dgm:prSet presAssocID="{E7BB0202-0B7D-45DB-A227-E7D4C555A4EB}" presName="Name0" presStyleCnt="0">
        <dgm:presLayoutVars>
          <dgm:chMax val="2"/>
          <dgm:chPref val="2"/>
          <dgm:dir/>
          <dgm:animOne/>
          <dgm:resizeHandles val="exact"/>
        </dgm:presLayoutVars>
      </dgm:prSet>
      <dgm:spPr/>
    </dgm:pt>
    <dgm:pt modelId="{887DDB83-E0B0-4B4A-A5FC-B03308D6582A}" type="pres">
      <dgm:prSet presAssocID="{E7BB0202-0B7D-45DB-A227-E7D4C555A4EB}" presName="Background" presStyleLbl="bgImgPlace1" presStyleIdx="0" presStyleCnt="1" custLinFactNeighborX="-1620" custLinFactNeighborY="14415"/>
      <dgm:spPr/>
    </dgm:pt>
    <dgm:pt modelId="{172E09B9-6946-414B-9DD5-F367E820FC39}" type="pres">
      <dgm:prSet presAssocID="{E7BB0202-0B7D-45DB-A227-E7D4C555A4EB}" presName="ParentText1" presStyleLbl="revTx" presStyleIdx="0" presStyleCnt="2" custScaleX="90780" custLinFactNeighborX="249" custLinFactNeighborY="8403">
        <dgm:presLayoutVars>
          <dgm:chMax val="0"/>
          <dgm:chPref val="0"/>
          <dgm:bulletEnabled val="1"/>
        </dgm:presLayoutVars>
      </dgm:prSet>
      <dgm:spPr/>
    </dgm:pt>
    <dgm:pt modelId="{7185CDED-4CEB-4645-BEBD-5504636DD163}" type="pres">
      <dgm:prSet presAssocID="{E7BB0202-0B7D-45DB-A227-E7D4C555A4EB}" presName="ParentText2" presStyleLbl="revTx" presStyleIdx="1" presStyleCnt="2" custLinFactNeighborX="498" custLinFactNeighborY="8403">
        <dgm:presLayoutVars>
          <dgm:chMax val="0"/>
          <dgm:chPref val="0"/>
          <dgm:bulletEnabled val="1"/>
        </dgm:presLayoutVars>
      </dgm:prSet>
      <dgm:spPr/>
    </dgm:pt>
    <dgm:pt modelId="{F194D3BC-DA40-41C0-AD32-06ECB1ACCB69}" type="pres">
      <dgm:prSet presAssocID="{E7BB0202-0B7D-45DB-A227-E7D4C555A4EB}" presName="Plus" presStyleLbl="alignNode1" presStyleIdx="0" presStyleCnt="2" custScaleX="75132" custScaleY="75132" custLinFactNeighborX="6353" custLinFactNeighborY="22487"/>
      <dgm:spPr/>
    </dgm:pt>
    <dgm:pt modelId="{421D8C02-203B-4058-82DB-2E5AC76528E2}" type="pres">
      <dgm:prSet presAssocID="{E7BB0202-0B7D-45DB-A227-E7D4C555A4EB}" presName="Minus" presStyleLbl="alignNode1" presStyleIdx="1" presStyleCnt="2" custScaleX="75132" custScaleY="75132" custLinFactNeighborX="-5858" custLinFactNeighborY="55037"/>
      <dgm:spPr/>
    </dgm:pt>
    <dgm:pt modelId="{AA3BEA2A-5776-4C60-B79A-AC2985044ADB}" type="pres">
      <dgm:prSet presAssocID="{E7BB0202-0B7D-45DB-A227-E7D4C555A4EB}" presName="Divider" presStyleLbl="parChTrans1D1" presStyleIdx="0" presStyleCnt="1" custLinFactX="-11600000" custLinFactNeighborX="-11668960" custLinFactNeighborY="422"/>
      <dgm:spPr/>
    </dgm:pt>
  </dgm:ptLst>
  <dgm:cxnLst>
    <dgm:cxn modelId="{038F9F47-4D3D-4F2F-B151-DF1D36E4C20F}" type="presOf" srcId="{0CF08717-146B-468A-AB9A-FF842A7F2E83}" destId="{7185CDED-4CEB-4645-BEBD-5504636DD163}" srcOrd="0" destOrd="1" presId="urn:microsoft.com/office/officeart/2009/3/layout/PlusandMinus"/>
    <dgm:cxn modelId="{6AC46E9D-8FE1-4AE2-A36C-470175CBCA6D}" type="presOf" srcId="{90BB9C88-AD2E-4B9D-AC58-05C066CC141C}" destId="{7185CDED-4CEB-4645-BEBD-5504636DD163}" srcOrd="0" destOrd="0" presId="urn:microsoft.com/office/officeart/2009/3/layout/PlusandMinus"/>
    <dgm:cxn modelId="{5F0270CC-CC6E-4028-A158-A48EC8301142}" srcId="{E7BB0202-0B7D-45DB-A227-E7D4C555A4EB}" destId="{90BB9C88-AD2E-4B9D-AC58-05C066CC141C}" srcOrd="1" destOrd="0" parTransId="{0E3BF897-5D90-43CE-A35F-DAFEC07C1D7F}" sibTransId="{8C806ACF-7198-4346-B5A7-119876E53849}"/>
    <dgm:cxn modelId="{A6B2023F-D9A2-4615-902E-5550BF1CB95C}" srcId="{90BB9C88-AD2E-4B9D-AC58-05C066CC141C}" destId="{B99D9DEB-69F9-4CAA-8EEF-F91768ABFE23}" srcOrd="1" destOrd="0" parTransId="{77C84203-EA09-4909-B0F1-4ADACB0707FE}" sibTransId="{33B51FBC-A500-44AF-9310-5CDA6E5C5947}"/>
    <dgm:cxn modelId="{60148083-7B68-4C42-9F48-FFA02CA9043C}" type="presOf" srcId="{444B1E3F-6BA1-4201-B6E6-13974E2441A8}" destId="{172E09B9-6946-414B-9DD5-F367E820FC39}" srcOrd="0" destOrd="1" presId="urn:microsoft.com/office/officeart/2009/3/layout/PlusandMinus"/>
    <dgm:cxn modelId="{D6D6BA25-0FBA-4CB0-802B-0BAE1193B155}" srcId="{07A9357D-E170-47E8-8092-D6133CB89C2B}" destId="{444B1E3F-6BA1-4201-B6E6-13974E2441A8}" srcOrd="0" destOrd="0" parTransId="{6EC069D3-0149-407F-8C81-C21B88C2212F}" sibTransId="{7B9AB9AD-CB1F-47CE-B2FC-DE36D7F49C95}"/>
    <dgm:cxn modelId="{060A6D6E-6D88-4D4D-8B13-A336BAF8D4D4}" type="presOf" srcId="{B99D9DEB-69F9-4CAA-8EEF-F91768ABFE23}" destId="{7185CDED-4CEB-4645-BEBD-5504636DD163}" srcOrd="0" destOrd="2" presId="urn:microsoft.com/office/officeart/2009/3/layout/PlusandMinus"/>
    <dgm:cxn modelId="{0C4CF428-25BB-43FE-8C7B-064C841FBB87}" type="presOf" srcId="{B4B2B7CC-28F8-4BE5-9C75-2A260844A5B2}" destId="{172E09B9-6946-414B-9DD5-F367E820FC39}" srcOrd="0" destOrd="2" presId="urn:microsoft.com/office/officeart/2009/3/layout/PlusandMinus"/>
    <dgm:cxn modelId="{CCDBC28B-53A4-4F3D-9BAA-3FBCA83ADFB1}" srcId="{E7BB0202-0B7D-45DB-A227-E7D4C555A4EB}" destId="{07A9357D-E170-47E8-8092-D6133CB89C2B}" srcOrd="0" destOrd="0" parTransId="{4FF14548-6375-4E8A-AC05-C32D5F15EF2E}" sibTransId="{9375B1A4-DE6C-46D5-BFE2-5FB798905FE7}"/>
    <dgm:cxn modelId="{9FEB7CB1-7BB0-46D8-A259-CBBCB0006FD1}" srcId="{90BB9C88-AD2E-4B9D-AC58-05C066CC141C}" destId="{0CF08717-146B-468A-AB9A-FF842A7F2E83}" srcOrd="0" destOrd="0" parTransId="{8202D37E-E1AE-4840-AB93-7717D233CE59}" sibTransId="{9EEF1078-76DF-4202-9802-A85A0F649CE3}"/>
    <dgm:cxn modelId="{1640B9C1-80C5-41C9-BA80-6FF0912FA48E}" type="presOf" srcId="{07A9357D-E170-47E8-8092-D6133CB89C2B}" destId="{172E09B9-6946-414B-9DD5-F367E820FC39}" srcOrd="0" destOrd="0" presId="urn:microsoft.com/office/officeart/2009/3/layout/PlusandMinus"/>
    <dgm:cxn modelId="{535E0F34-F33F-4D2F-A407-7838B8F2C583}" type="presOf" srcId="{F44B8ED9-72FA-49D9-A5B0-DFFAB5C051E2}" destId="{172E09B9-6946-414B-9DD5-F367E820FC39}" srcOrd="0" destOrd="3" presId="urn:microsoft.com/office/officeart/2009/3/layout/PlusandMinus"/>
    <dgm:cxn modelId="{27313A8D-0095-44F2-BA33-E1D068C08871}" srcId="{07A9357D-E170-47E8-8092-D6133CB89C2B}" destId="{F44B8ED9-72FA-49D9-A5B0-DFFAB5C051E2}" srcOrd="2" destOrd="0" parTransId="{9E9CE0C8-A061-4569-8B6B-3D47047CAAF0}" sibTransId="{84D67BFA-5E6B-40BD-9BE5-C76BCD1C0267}"/>
    <dgm:cxn modelId="{CD07B1C8-25E1-4397-8572-A209BBEE7229}" srcId="{07A9357D-E170-47E8-8092-D6133CB89C2B}" destId="{B4B2B7CC-28F8-4BE5-9C75-2A260844A5B2}" srcOrd="1" destOrd="0" parTransId="{BE999A1F-3E69-457D-BA4D-5B3EED9D8995}" sibTransId="{97AFECC3-E974-49FE-B8FF-2D938C1A859C}"/>
    <dgm:cxn modelId="{3F436FF2-8EAC-4903-9F87-91D5DD12B6E2}" type="presOf" srcId="{E7BB0202-0B7D-45DB-A227-E7D4C555A4EB}" destId="{78482E2D-8861-41A1-A491-A83BA336A81F}" srcOrd="0" destOrd="0" presId="urn:microsoft.com/office/officeart/2009/3/layout/PlusandMinus"/>
    <dgm:cxn modelId="{6D5064DC-C105-4C55-9B26-C05A0DE101EE}" type="presParOf" srcId="{78482E2D-8861-41A1-A491-A83BA336A81F}" destId="{887DDB83-E0B0-4B4A-A5FC-B03308D6582A}" srcOrd="0" destOrd="0" presId="urn:microsoft.com/office/officeart/2009/3/layout/PlusandMinus"/>
    <dgm:cxn modelId="{C0C63377-C1C8-49BB-A196-290A49FC020E}" type="presParOf" srcId="{78482E2D-8861-41A1-A491-A83BA336A81F}" destId="{172E09B9-6946-414B-9DD5-F367E820FC39}" srcOrd="1" destOrd="0" presId="urn:microsoft.com/office/officeart/2009/3/layout/PlusandMinus"/>
    <dgm:cxn modelId="{79A3DBA4-46A2-4A7F-B374-542D07889BE8}" type="presParOf" srcId="{78482E2D-8861-41A1-A491-A83BA336A81F}" destId="{7185CDED-4CEB-4645-BEBD-5504636DD163}" srcOrd="2" destOrd="0" presId="urn:microsoft.com/office/officeart/2009/3/layout/PlusandMinus"/>
    <dgm:cxn modelId="{3C3BA0D7-AB3F-4203-9210-0E51ADEA28E3}" type="presParOf" srcId="{78482E2D-8861-41A1-A491-A83BA336A81F}" destId="{F194D3BC-DA40-41C0-AD32-06ECB1ACCB69}" srcOrd="3" destOrd="0" presId="urn:microsoft.com/office/officeart/2009/3/layout/PlusandMinus"/>
    <dgm:cxn modelId="{8E2FB325-77C1-4D3D-9AA9-3E54E1B720C9}" type="presParOf" srcId="{78482E2D-8861-41A1-A491-A83BA336A81F}" destId="{421D8C02-203B-4058-82DB-2E5AC76528E2}" srcOrd="4" destOrd="0" presId="urn:microsoft.com/office/officeart/2009/3/layout/PlusandMinus"/>
    <dgm:cxn modelId="{CF31A24E-6ADA-4137-8D4B-3E82A3BCC9DC}" type="presParOf" srcId="{78482E2D-8861-41A1-A491-A83BA336A81F}" destId="{AA3BEA2A-5776-4C60-B79A-AC2985044ADB}"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A5FAB-7C04-4010-9708-9E36E34EFC1A}" type="doc">
      <dgm:prSet loTypeId="urn:microsoft.com/office/officeart/2009/3/layout/DescendingProcess" loCatId="process" qsTypeId="urn:microsoft.com/office/officeart/2005/8/quickstyle/simple4" qsCatId="simple" csTypeId="urn:microsoft.com/office/officeart/2005/8/colors/accent1_2" csCatId="accent1" phldr="1"/>
      <dgm:spPr/>
      <dgm:t>
        <a:bodyPr/>
        <a:lstStyle/>
        <a:p>
          <a:endParaRPr lang="en-US"/>
        </a:p>
      </dgm:t>
    </dgm:pt>
    <dgm:pt modelId="{49EEB6E9-9F42-4702-9975-77F595B634A1}">
      <dgm:prSet phldrT="[Text]" custT="1"/>
      <dgm:spPr/>
      <dgm:t>
        <a:bodyPr/>
        <a:lstStyle/>
        <a:p>
          <a:r>
            <a:rPr lang="en-US" sz="2000" dirty="0"/>
            <a:t>1,068 abstracts</a:t>
          </a:r>
        </a:p>
      </dgm:t>
    </dgm:pt>
    <dgm:pt modelId="{8A705D55-C08C-4563-8505-78F5071E3991}" type="parTrans" cxnId="{B6A7BAC2-4928-49A4-9F23-F9DFB58865B7}">
      <dgm:prSet/>
      <dgm:spPr/>
      <dgm:t>
        <a:bodyPr/>
        <a:lstStyle/>
        <a:p>
          <a:endParaRPr lang="en-US"/>
        </a:p>
      </dgm:t>
    </dgm:pt>
    <dgm:pt modelId="{9F84746A-AB5F-4C29-9AE2-490C248A5019}" type="sibTrans" cxnId="{B6A7BAC2-4928-49A4-9F23-F9DFB58865B7}">
      <dgm:prSet/>
      <dgm:spPr/>
      <dgm:t>
        <a:bodyPr/>
        <a:lstStyle/>
        <a:p>
          <a:endParaRPr lang="en-US"/>
        </a:p>
      </dgm:t>
    </dgm:pt>
    <dgm:pt modelId="{06E6B439-7D82-47F0-8C7D-89315DFEECC8}">
      <dgm:prSet phldrT="[Text]" custT="1"/>
      <dgm:spPr/>
      <dgm:t>
        <a:bodyPr/>
        <a:lstStyle/>
        <a:p>
          <a:r>
            <a:rPr lang="en-US" sz="2000" dirty="0"/>
            <a:t>35 rated articles</a:t>
          </a:r>
        </a:p>
      </dgm:t>
    </dgm:pt>
    <dgm:pt modelId="{D8BF68FA-A4C6-4B4B-810B-B2018ED5D823}" type="parTrans" cxnId="{79758104-198A-4FD2-9F99-797B96178768}">
      <dgm:prSet/>
      <dgm:spPr/>
      <dgm:t>
        <a:bodyPr/>
        <a:lstStyle/>
        <a:p>
          <a:endParaRPr lang="en-US"/>
        </a:p>
      </dgm:t>
    </dgm:pt>
    <dgm:pt modelId="{6BE8A851-7C56-46E6-8965-829649863050}" type="sibTrans" cxnId="{79758104-198A-4FD2-9F99-797B96178768}">
      <dgm:prSet/>
      <dgm:spPr/>
      <dgm:t>
        <a:bodyPr/>
        <a:lstStyle/>
        <a:p>
          <a:endParaRPr lang="en-US"/>
        </a:p>
      </dgm:t>
    </dgm:pt>
    <dgm:pt modelId="{EB835E19-ABB2-4F56-9EC1-7556C3570057}" type="pres">
      <dgm:prSet presAssocID="{E53A5FAB-7C04-4010-9708-9E36E34EFC1A}" presName="Name0" presStyleCnt="0">
        <dgm:presLayoutVars>
          <dgm:chMax val="7"/>
          <dgm:chPref val="5"/>
        </dgm:presLayoutVars>
      </dgm:prSet>
      <dgm:spPr/>
    </dgm:pt>
    <dgm:pt modelId="{8CBFD987-10F3-4775-A3E0-A8179C9D3787}" type="pres">
      <dgm:prSet presAssocID="{E53A5FAB-7C04-4010-9708-9E36E34EFC1A}" presName="arrowNode" presStyleLbl="node1" presStyleIdx="0" presStyleCnt="1" custAng="1349053" custScaleX="122306" custScaleY="133883" custLinFactNeighborY="-4396"/>
      <dgm:spPr/>
    </dgm:pt>
    <dgm:pt modelId="{750F272F-18B0-4A79-A970-0C7D36E020C9}" type="pres">
      <dgm:prSet presAssocID="{49EEB6E9-9F42-4702-9975-77F595B634A1}" presName="txNode1" presStyleLbl="revTx" presStyleIdx="0" presStyleCnt="2" custScaleX="219804" custScaleY="61354" custLinFactY="-100000" custLinFactNeighborX="23134" custLinFactNeighborY="-133355">
        <dgm:presLayoutVars>
          <dgm:bulletEnabled val="1"/>
        </dgm:presLayoutVars>
      </dgm:prSet>
      <dgm:spPr/>
    </dgm:pt>
    <dgm:pt modelId="{BEA575A5-8D31-4AEB-8489-E6007AA63EAC}" type="pres">
      <dgm:prSet presAssocID="{06E6B439-7D82-47F0-8C7D-89315DFEECC8}" presName="txNode2" presStyleLbl="revTx" presStyleIdx="1" presStyleCnt="2" custFlipVert="0" custScaleX="117476" custScaleY="127346" custLinFactY="100000" custLinFactNeighborX="-21245" custLinFactNeighborY="101832">
        <dgm:presLayoutVars>
          <dgm:bulletEnabled val="1"/>
        </dgm:presLayoutVars>
      </dgm:prSet>
      <dgm:spPr/>
    </dgm:pt>
  </dgm:ptLst>
  <dgm:cxnLst>
    <dgm:cxn modelId="{79758104-198A-4FD2-9F99-797B96178768}" srcId="{E53A5FAB-7C04-4010-9708-9E36E34EFC1A}" destId="{06E6B439-7D82-47F0-8C7D-89315DFEECC8}" srcOrd="1" destOrd="0" parTransId="{D8BF68FA-A4C6-4B4B-810B-B2018ED5D823}" sibTransId="{6BE8A851-7C56-46E6-8965-829649863050}"/>
    <dgm:cxn modelId="{342066A2-CD71-47A0-9F71-FCBB4E2A6605}" type="presOf" srcId="{06E6B439-7D82-47F0-8C7D-89315DFEECC8}" destId="{BEA575A5-8D31-4AEB-8489-E6007AA63EAC}" srcOrd="0" destOrd="0" presId="urn:microsoft.com/office/officeart/2009/3/layout/DescendingProcess"/>
    <dgm:cxn modelId="{3A6D7650-6C81-4890-B61B-1A6B3FF9BF45}" type="presOf" srcId="{E53A5FAB-7C04-4010-9708-9E36E34EFC1A}" destId="{EB835E19-ABB2-4F56-9EC1-7556C3570057}" srcOrd="0" destOrd="0" presId="urn:microsoft.com/office/officeart/2009/3/layout/DescendingProcess"/>
    <dgm:cxn modelId="{2F2AF2C9-A00A-4D3E-B459-A22719364C73}" type="presOf" srcId="{49EEB6E9-9F42-4702-9975-77F595B634A1}" destId="{750F272F-18B0-4A79-A970-0C7D36E020C9}" srcOrd="0" destOrd="0" presId="urn:microsoft.com/office/officeart/2009/3/layout/DescendingProcess"/>
    <dgm:cxn modelId="{B6A7BAC2-4928-49A4-9F23-F9DFB58865B7}" srcId="{E53A5FAB-7C04-4010-9708-9E36E34EFC1A}" destId="{49EEB6E9-9F42-4702-9975-77F595B634A1}" srcOrd="0" destOrd="0" parTransId="{8A705D55-C08C-4563-8505-78F5071E3991}" sibTransId="{9F84746A-AB5F-4C29-9AE2-490C248A5019}"/>
    <dgm:cxn modelId="{79A34CC9-C770-4E81-A320-AB2BE666C27C}" type="presParOf" srcId="{EB835E19-ABB2-4F56-9EC1-7556C3570057}" destId="{8CBFD987-10F3-4775-A3E0-A8179C9D3787}" srcOrd="0" destOrd="0" presId="urn:microsoft.com/office/officeart/2009/3/layout/DescendingProcess"/>
    <dgm:cxn modelId="{911C01F7-B0E9-4CEE-A5B2-0DE7FEB92A2D}" type="presParOf" srcId="{EB835E19-ABB2-4F56-9EC1-7556C3570057}" destId="{750F272F-18B0-4A79-A970-0C7D36E020C9}" srcOrd="1" destOrd="0" presId="urn:microsoft.com/office/officeart/2009/3/layout/DescendingProcess"/>
    <dgm:cxn modelId="{F9F298FD-8E68-4B44-B537-00B21435BB2B}" type="presParOf" srcId="{EB835E19-ABB2-4F56-9EC1-7556C3570057}" destId="{BEA575A5-8D31-4AEB-8489-E6007AA63EAC}" srcOrd="2"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355A0E-B959-4435-854D-D5F50CA61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31341EA-2EA5-46B9-A815-DAC63B01F070}">
      <dgm:prSet/>
      <dgm:spPr/>
      <dgm:t>
        <a:bodyPr/>
        <a:lstStyle/>
        <a:p>
          <a:pPr rtl="0"/>
          <a:r>
            <a:rPr lang="en-US" dirty="0"/>
            <a:t>Class II</a:t>
          </a:r>
        </a:p>
      </dgm:t>
    </dgm:pt>
    <dgm:pt modelId="{BE81C3B5-D982-4124-A23D-6E0DD65B3E50}" type="parTrans" cxnId="{2CDDA8A3-E10E-4396-BBA7-485CF6A14E62}">
      <dgm:prSet/>
      <dgm:spPr/>
      <dgm:t>
        <a:bodyPr/>
        <a:lstStyle/>
        <a:p>
          <a:endParaRPr lang="en-US"/>
        </a:p>
      </dgm:t>
    </dgm:pt>
    <dgm:pt modelId="{998D07FC-5F9C-43C9-A12A-95CE898560C6}" type="sibTrans" cxnId="{2CDDA8A3-E10E-4396-BBA7-485CF6A14E62}">
      <dgm:prSet/>
      <dgm:spPr/>
      <dgm:t>
        <a:bodyPr/>
        <a:lstStyle/>
        <a:p>
          <a:endParaRPr lang="en-US"/>
        </a:p>
      </dgm:t>
    </dgm:pt>
    <dgm:pt modelId="{3441A832-5C53-48C8-B05E-9F7943371D83}">
      <dgm:prSet/>
      <dgm:spPr/>
      <dgm:t>
        <a:bodyPr/>
        <a:lstStyle/>
        <a:p>
          <a:pPr rtl="0"/>
          <a:r>
            <a:rPr lang="en-US" dirty="0">
              <a:solidFill>
                <a:srgbClr val="231F20"/>
              </a:solidFill>
              <a:effectLst/>
              <a:latin typeface="+mn-lt"/>
              <a:ea typeface="KeplerStd-LightScn"/>
            </a:rPr>
            <a:t>A non–population-based nonclinical cohort (e.g., mailing list, volunteer panel) or a general medical, neurology clinic/center without a specialized interest in the outcome. Study meets criteria a and b (see Class I)</a:t>
          </a:r>
          <a:endParaRPr lang="en-US" dirty="0">
            <a:latin typeface="+mn-lt"/>
          </a:endParaRPr>
        </a:p>
      </dgm:t>
    </dgm:pt>
    <dgm:pt modelId="{1E57CA70-56BD-45E6-92CA-843F5E9DD2DD}" type="parTrans" cxnId="{5D42C630-CA18-477F-ADB2-584D463D94DC}">
      <dgm:prSet/>
      <dgm:spPr/>
      <dgm:t>
        <a:bodyPr/>
        <a:lstStyle/>
        <a:p>
          <a:endParaRPr lang="en-US"/>
        </a:p>
      </dgm:t>
    </dgm:pt>
    <dgm:pt modelId="{5B48A84E-B89B-4DF0-AED9-C5AC07668C97}" type="sibTrans" cxnId="{5D42C630-CA18-477F-ADB2-584D463D94DC}">
      <dgm:prSet/>
      <dgm:spPr/>
      <dgm:t>
        <a:bodyPr/>
        <a:lstStyle/>
        <a:p>
          <a:endParaRPr lang="en-US"/>
        </a:p>
      </dgm:t>
    </dgm:pt>
    <dgm:pt modelId="{966D59F6-20BD-4B12-B456-F82DB7A28A5A}">
      <dgm:prSet/>
      <dgm:spPr/>
      <dgm:t>
        <a:bodyPr/>
        <a:lstStyle/>
        <a:p>
          <a:pPr rtl="0"/>
          <a:r>
            <a:rPr lang="en-US" dirty="0"/>
            <a:t>Class III</a:t>
          </a:r>
        </a:p>
      </dgm:t>
    </dgm:pt>
    <dgm:pt modelId="{9750287D-4930-47FB-A308-AC638C2FEAB9}" type="parTrans" cxnId="{0D6FF8F3-F6BC-4649-9851-B8CAF0AD97D7}">
      <dgm:prSet/>
      <dgm:spPr/>
      <dgm:t>
        <a:bodyPr/>
        <a:lstStyle/>
        <a:p>
          <a:endParaRPr lang="en-US"/>
        </a:p>
      </dgm:t>
    </dgm:pt>
    <dgm:pt modelId="{5FF5FA82-48B8-44AA-8055-62E034F1E8A9}" type="sibTrans" cxnId="{0D6FF8F3-F6BC-4649-9851-B8CAF0AD97D7}">
      <dgm:prSet/>
      <dgm:spPr/>
      <dgm:t>
        <a:bodyPr/>
        <a:lstStyle/>
        <a:p>
          <a:endParaRPr lang="en-US"/>
        </a:p>
      </dgm:t>
    </dgm:pt>
    <dgm:pt modelId="{E4B0738C-A3B5-43F7-8F61-11238579714E}">
      <dgm:prSet/>
      <dgm:spPr/>
      <dgm:t>
        <a:bodyPr/>
        <a:lstStyle/>
        <a:p>
          <a:pPr rtl="0"/>
          <a:r>
            <a:rPr lang="en-US" dirty="0"/>
            <a:t>A referral cohort from a center with a potential specialized interest in the outcome</a:t>
          </a:r>
        </a:p>
      </dgm:t>
    </dgm:pt>
    <dgm:pt modelId="{C2FE2EE3-02C0-4A43-BAF4-2A2763D8A5EE}" type="parTrans" cxnId="{A72754B4-0E04-4A2F-B33B-DC6F6B90F5C4}">
      <dgm:prSet/>
      <dgm:spPr/>
      <dgm:t>
        <a:bodyPr/>
        <a:lstStyle/>
        <a:p>
          <a:endParaRPr lang="en-US"/>
        </a:p>
      </dgm:t>
    </dgm:pt>
    <dgm:pt modelId="{F0E55A32-C985-49B8-860E-ABB5CED6D355}" type="sibTrans" cxnId="{A72754B4-0E04-4A2F-B33B-DC6F6B90F5C4}">
      <dgm:prSet/>
      <dgm:spPr/>
      <dgm:t>
        <a:bodyPr/>
        <a:lstStyle/>
        <a:p>
          <a:endParaRPr lang="en-US"/>
        </a:p>
      </dgm:t>
    </dgm:pt>
    <dgm:pt modelId="{AE230649-C15E-4778-8249-E92B94806C99}">
      <dgm:prSet/>
      <dgm:spPr/>
      <dgm:t>
        <a:bodyPr/>
        <a:lstStyle/>
        <a:p>
          <a:pPr rtl="0"/>
          <a:r>
            <a:rPr lang="en-US" dirty="0"/>
            <a:t>Class IV</a:t>
          </a:r>
        </a:p>
      </dgm:t>
    </dgm:pt>
    <dgm:pt modelId="{5888CD49-B181-40FE-85B2-17EC46FE765B}" type="parTrans" cxnId="{CBD929FE-0D46-4DB6-82B9-355B33BE0A18}">
      <dgm:prSet/>
      <dgm:spPr/>
      <dgm:t>
        <a:bodyPr/>
        <a:lstStyle/>
        <a:p>
          <a:endParaRPr lang="en-US"/>
        </a:p>
      </dgm:t>
    </dgm:pt>
    <dgm:pt modelId="{C82C8B9B-5BF4-474C-A378-C8983E177C29}" type="sibTrans" cxnId="{CBD929FE-0D46-4DB6-82B9-355B33BE0A18}">
      <dgm:prSet/>
      <dgm:spPr/>
      <dgm:t>
        <a:bodyPr/>
        <a:lstStyle/>
        <a:p>
          <a:endParaRPr lang="en-US"/>
        </a:p>
      </dgm:t>
    </dgm:pt>
    <dgm:pt modelId="{E9B93B58-7E1E-4681-A1D8-E6808576040C}">
      <dgm:prSet/>
      <dgm:spPr/>
      <dgm:t>
        <a:bodyPr/>
        <a:lstStyle/>
        <a:p>
          <a:pPr rtl="0"/>
          <a:r>
            <a:rPr lang="en-US" dirty="0"/>
            <a:t>Did not include person at risk for the outcome</a:t>
          </a:r>
        </a:p>
      </dgm:t>
    </dgm:pt>
    <dgm:pt modelId="{E3E68146-D112-4B21-A61B-0D28E6DD3018}" type="parTrans" cxnId="{0DD3F866-42DD-41A9-A4CC-7A91CFA4561F}">
      <dgm:prSet/>
      <dgm:spPr/>
      <dgm:t>
        <a:bodyPr/>
        <a:lstStyle/>
        <a:p>
          <a:endParaRPr lang="en-US"/>
        </a:p>
      </dgm:t>
    </dgm:pt>
    <dgm:pt modelId="{D766190F-BE3E-4E8F-90D4-875E7996F519}" type="sibTrans" cxnId="{0DD3F866-42DD-41A9-A4CC-7A91CFA4561F}">
      <dgm:prSet/>
      <dgm:spPr/>
      <dgm:t>
        <a:bodyPr/>
        <a:lstStyle/>
        <a:p>
          <a:endParaRPr lang="en-US"/>
        </a:p>
      </dgm:t>
    </dgm:pt>
    <dgm:pt modelId="{C9B1DFB5-C26B-476C-AB5E-C789BC021A51}">
      <dgm:prSet/>
      <dgm:spPr/>
      <dgm:t>
        <a:bodyPr/>
        <a:lstStyle/>
        <a:p>
          <a:pPr rtl="0"/>
          <a:r>
            <a:rPr lang="en-US" dirty="0">
              <a:solidFill>
                <a:srgbClr val="231F20"/>
              </a:solidFill>
              <a:effectLst/>
              <a:latin typeface="+mn-lt"/>
              <a:ea typeface="KeplerStd-LightScn"/>
            </a:rPr>
            <a:t>The outcome is objective </a:t>
          </a:r>
          <a:endParaRPr lang="en-US" dirty="0">
            <a:latin typeface="+mn-lt"/>
          </a:endParaRPr>
        </a:p>
      </dgm:t>
    </dgm:pt>
    <dgm:pt modelId="{A844BBE2-640A-419B-96AE-98FF0BED145A}" type="parTrans" cxnId="{A3D6BA0E-B59B-422E-B0BB-F5B53D1EC445}">
      <dgm:prSet/>
      <dgm:spPr/>
      <dgm:t>
        <a:bodyPr/>
        <a:lstStyle/>
        <a:p>
          <a:endParaRPr lang="en-US"/>
        </a:p>
      </dgm:t>
    </dgm:pt>
    <dgm:pt modelId="{5A826F39-2384-4EC3-8863-E57FF3C8828C}" type="sibTrans" cxnId="{A3D6BA0E-B59B-422E-B0BB-F5B53D1EC445}">
      <dgm:prSet/>
      <dgm:spPr/>
      <dgm:t>
        <a:bodyPr/>
        <a:lstStyle/>
        <a:p>
          <a:endParaRPr lang="en-US"/>
        </a:p>
      </dgm:t>
    </dgm:pt>
    <dgm:pt modelId="{695437D0-B1C3-4422-9475-671C61247A8E}">
      <dgm:prSet/>
      <dgm:spPr/>
      <dgm:t>
        <a:bodyPr/>
        <a:lstStyle/>
        <a:p>
          <a:pPr rtl="0"/>
          <a:r>
            <a:rPr lang="en-US" dirty="0"/>
            <a:t>Did not statistically sample patients or patients specifically selected for inclusion by outcome</a:t>
          </a:r>
        </a:p>
      </dgm:t>
    </dgm:pt>
    <dgm:pt modelId="{560EEC1E-96E1-4E5C-855D-9AD9F94CD6D7}" type="parTrans" cxnId="{3F49F1FD-8CCE-4F64-B0A6-6262AE76C786}">
      <dgm:prSet/>
      <dgm:spPr/>
      <dgm:t>
        <a:bodyPr/>
        <a:lstStyle/>
        <a:p>
          <a:endParaRPr lang="en-US"/>
        </a:p>
      </dgm:t>
    </dgm:pt>
    <dgm:pt modelId="{5FE53F42-23E3-4AF4-940B-8124F1FD24F4}" type="sibTrans" cxnId="{3F49F1FD-8CCE-4F64-B0A6-6262AE76C786}">
      <dgm:prSet/>
      <dgm:spPr/>
      <dgm:t>
        <a:bodyPr/>
        <a:lstStyle/>
        <a:p>
          <a:endParaRPr lang="en-US"/>
        </a:p>
      </dgm:t>
    </dgm:pt>
    <dgm:pt modelId="{1E00BF7A-9CB6-4A9E-9FE7-23F6C308E1AA}">
      <dgm:prSet/>
      <dgm:spPr/>
      <dgm:t>
        <a:bodyPr/>
        <a:lstStyle/>
        <a:p>
          <a:pPr rtl="0"/>
          <a:r>
            <a:rPr lang="en-US" dirty="0"/>
            <a:t>Undefined or unaccepted screening procedure or outcome measure</a:t>
          </a:r>
        </a:p>
      </dgm:t>
    </dgm:pt>
    <dgm:pt modelId="{F314389E-4AF1-418A-A2F0-70351E8A154A}" type="parTrans" cxnId="{5D3A33B1-4F55-4ADF-B789-5B9034564085}">
      <dgm:prSet/>
      <dgm:spPr/>
      <dgm:t>
        <a:bodyPr/>
        <a:lstStyle/>
        <a:p>
          <a:endParaRPr lang="en-US"/>
        </a:p>
      </dgm:t>
    </dgm:pt>
    <dgm:pt modelId="{FEEB73D2-72F0-4009-AD88-ACFE3BCF01DE}" type="sibTrans" cxnId="{5D3A33B1-4F55-4ADF-B789-5B9034564085}">
      <dgm:prSet/>
      <dgm:spPr/>
      <dgm:t>
        <a:bodyPr/>
        <a:lstStyle/>
        <a:p>
          <a:endParaRPr lang="en-US"/>
        </a:p>
      </dgm:t>
    </dgm:pt>
    <dgm:pt modelId="{2B8F09B1-CADB-43E3-8963-972A0F3D7756}">
      <dgm:prSet/>
      <dgm:spPr/>
      <dgm:t>
        <a:bodyPr/>
        <a:lstStyle/>
        <a:p>
          <a:pPr rtl="0"/>
          <a:r>
            <a:rPr lang="en-US" dirty="0"/>
            <a:t>No measure of frequency or statistical precision calculable</a:t>
          </a:r>
        </a:p>
      </dgm:t>
    </dgm:pt>
    <dgm:pt modelId="{8318925E-3EB1-4DE8-B441-5505D8901C07}" type="parTrans" cxnId="{D36C0FD5-7904-4C17-891C-EDA29066D3D8}">
      <dgm:prSet/>
      <dgm:spPr/>
      <dgm:t>
        <a:bodyPr/>
        <a:lstStyle/>
        <a:p>
          <a:endParaRPr lang="en-US"/>
        </a:p>
      </dgm:t>
    </dgm:pt>
    <dgm:pt modelId="{91EBA93C-D823-48BB-B106-758994D57D3C}" type="sibTrans" cxnId="{D36C0FD5-7904-4C17-891C-EDA29066D3D8}">
      <dgm:prSet/>
      <dgm:spPr/>
      <dgm:t>
        <a:bodyPr/>
        <a:lstStyle/>
        <a:p>
          <a:endParaRPr lang="en-US"/>
        </a:p>
      </dgm:t>
    </dgm:pt>
    <dgm:pt modelId="{D95481BC-FF01-4C06-A56B-468EEAFEB841}" type="pres">
      <dgm:prSet presAssocID="{96355A0E-B959-4435-854D-D5F50CA612F8}" presName="Name0" presStyleCnt="0">
        <dgm:presLayoutVars>
          <dgm:dir/>
          <dgm:animLvl val="lvl"/>
          <dgm:resizeHandles val="exact"/>
        </dgm:presLayoutVars>
      </dgm:prSet>
      <dgm:spPr/>
    </dgm:pt>
    <dgm:pt modelId="{5FFCE7DD-63C7-40C8-BAA4-DCECCE69C4FB}" type="pres">
      <dgm:prSet presAssocID="{E31341EA-2EA5-46B9-A815-DAC63B01F070}" presName="composite" presStyleCnt="0"/>
      <dgm:spPr/>
    </dgm:pt>
    <dgm:pt modelId="{85F9F946-2A69-4FCC-B2B6-436656B57144}" type="pres">
      <dgm:prSet presAssocID="{E31341EA-2EA5-46B9-A815-DAC63B01F070}" presName="parTx" presStyleLbl="alignNode1" presStyleIdx="0" presStyleCnt="3">
        <dgm:presLayoutVars>
          <dgm:chMax val="0"/>
          <dgm:chPref val="0"/>
          <dgm:bulletEnabled val="1"/>
        </dgm:presLayoutVars>
      </dgm:prSet>
      <dgm:spPr/>
    </dgm:pt>
    <dgm:pt modelId="{1C0C15C2-D5BC-4F98-A61B-A9F4CA3E90B1}" type="pres">
      <dgm:prSet presAssocID="{E31341EA-2EA5-46B9-A815-DAC63B01F070}" presName="desTx" presStyleLbl="alignAccFollowNode1" presStyleIdx="0" presStyleCnt="3">
        <dgm:presLayoutVars>
          <dgm:bulletEnabled val="1"/>
        </dgm:presLayoutVars>
      </dgm:prSet>
      <dgm:spPr/>
    </dgm:pt>
    <dgm:pt modelId="{D74BF1F8-1B02-4AC6-880A-A1FF9D8C4BEB}" type="pres">
      <dgm:prSet presAssocID="{998D07FC-5F9C-43C9-A12A-95CE898560C6}" presName="space" presStyleCnt="0"/>
      <dgm:spPr/>
    </dgm:pt>
    <dgm:pt modelId="{42FFDBDA-E65C-4B7B-AB6E-D6AEA8926ADB}" type="pres">
      <dgm:prSet presAssocID="{966D59F6-20BD-4B12-B456-F82DB7A28A5A}" presName="composite" presStyleCnt="0"/>
      <dgm:spPr/>
    </dgm:pt>
    <dgm:pt modelId="{5C7820D5-A0D3-48B1-ABBE-E575E12198F3}" type="pres">
      <dgm:prSet presAssocID="{966D59F6-20BD-4B12-B456-F82DB7A28A5A}" presName="parTx" presStyleLbl="alignNode1" presStyleIdx="1" presStyleCnt="3">
        <dgm:presLayoutVars>
          <dgm:chMax val="0"/>
          <dgm:chPref val="0"/>
          <dgm:bulletEnabled val="1"/>
        </dgm:presLayoutVars>
      </dgm:prSet>
      <dgm:spPr/>
    </dgm:pt>
    <dgm:pt modelId="{3828889F-6800-4DA5-BA68-AF001A843AB9}" type="pres">
      <dgm:prSet presAssocID="{966D59F6-20BD-4B12-B456-F82DB7A28A5A}" presName="desTx" presStyleLbl="alignAccFollowNode1" presStyleIdx="1" presStyleCnt="3">
        <dgm:presLayoutVars>
          <dgm:bulletEnabled val="1"/>
        </dgm:presLayoutVars>
      </dgm:prSet>
      <dgm:spPr/>
    </dgm:pt>
    <dgm:pt modelId="{6ADB6CD6-BF6E-4F7C-A516-3DC36BF4F92E}" type="pres">
      <dgm:prSet presAssocID="{5FF5FA82-48B8-44AA-8055-62E034F1E8A9}" presName="space" presStyleCnt="0"/>
      <dgm:spPr/>
    </dgm:pt>
    <dgm:pt modelId="{F09AECBD-8A16-4725-8C0A-3C7810EF9880}" type="pres">
      <dgm:prSet presAssocID="{AE230649-C15E-4778-8249-E92B94806C99}" presName="composite" presStyleCnt="0"/>
      <dgm:spPr/>
    </dgm:pt>
    <dgm:pt modelId="{02179A17-3A93-40C6-A690-FD97DCBE2B02}" type="pres">
      <dgm:prSet presAssocID="{AE230649-C15E-4778-8249-E92B94806C99}" presName="parTx" presStyleLbl="alignNode1" presStyleIdx="2" presStyleCnt="3">
        <dgm:presLayoutVars>
          <dgm:chMax val="0"/>
          <dgm:chPref val="0"/>
          <dgm:bulletEnabled val="1"/>
        </dgm:presLayoutVars>
      </dgm:prSet>
      <dgm:spPr/>
    </dgm:pt>
    <dgm:pt modelId="{1E6F0470-808B-430D-BB3B-6C1D7E6CB23D}" type="pres">
      <dgm:prSet presAssocID="{AE230649-C15E-4778-8249-E92B94806C99}" presName="desTx" presStyleLbl="alignAccFollowNode1" presStyleIdx="2" presStyleCnt="3">
        <dgm:presLayoutVars>
          <dgm:bulletEnabled val="1"/>
        </dgm:presLayoutVars>
      </dgm:prSet>
      <dgm:spPr/>
    </dgm:pt>
  </dgm:ptLst>
  <dgm:cxnLst>
    <dgm:cxn modelId="{0D6FF8F3-F6BC-4649-9851-B8CAF0AD97D7}" srcId="{96355A0E-B959-4435-854D-D5F50CA612F8}" destId="{966D59F6-20BD-4B12-B456-F82DB7A28A5A}" srcOrd="1" destOrd="0" parTransId="{9750287D-4930-47FB-A308-AC638C2FEAB9}" sibTransId="{5FF5FA82-48B8-44AA-8055-62E034F1E8A9}"/>
    <dgm:cxn modelId="{D36C0FD5-7904-4C17-891C-EDA29066D3D8}" srcId="{AE230649-C15E-4778-8249-E92B94806C99}" destId="{2B8F09B1-CADB-43E3-8963-972A0F3D7756}" srcOrd="3" destOrd="0" parTransId="{8318925E-3EB1-4DE8-B441-5505D8901C07}" sibTransId="{91EBA93C-D823-48BB-B106-758994D57D3C}"/>
    <dgm:cxn modelId="{6443F09A-B420-4C54-A554-3F91FD6737E2}" type="presOf" srcId="{1E00BF7A-9CB6-4A9E-9FE7-23F6C308E1AA}" destId="{1E6F0470-808B-430D-BB3B-6C1D7E6CB23D}" srcOrd="0" destOrd="2" presId="urn:microsoft.com/office/officeart/2005/8/layout/hList1"/>
    <dgm:cxn modelId="{0DD3F866-42DD-41A9-A4CC-7A91CFA4561F}" srcId="{AE230649-C15E-4778-8249-E92B94806C99}" destId="{E9B93B58-7E1E-4681-A1D8-E6808576040C}" srcOrd="0" destOrd="0" parTransId="{E3E68146-D112-4B21-A61B-0D28E6DD3018}" sibTransId="{D766190F-BE3E-4E8F-90D4-875E7996F519}"/>
    <dgm:cxn modelId="{FC22BDC9-89EC-4CEA-86E8-8C39F3924079}" type="presOf" srcId="{2B8F09B1-CADB-43E3-8963-972A0F3D7756}" destId="{1E6F0470-808B-430D-BB3B-6C1D7E6CB23D}" srcOrd="0" destOrd="3" presId="urn:microsoft.com/office/officeart/2005/8/layout/hList1"/>
    <dgm:cxn modelId="{B0880976-C69C-4C24-B37F-EBA9B0BD6D23}" type="presOf" srcId="{3441A832-5C53-48C8-B05E-9F7943371D83}" destId="{1C0C15C2-D5BC-4F98-A61B-A9F4CA3E90B1}" srcOrd="0" destOrd="0" presId="urn:microsoft.com/office/officeart/2005/8/layout/hList1"/>
    <dgm:cxn modelId="{A3D6BA0E-B59B-422E-B0BB-F5B53D1EC445}" srcId="{E31341EA-2EA5-46B9-A815-DAC63B01F070}" destId="{C9B1DFB5-C26B-476C-AB5E-C789BC021A51}" srcOrd="1" destOrd="0" parTransId="{A844BBE2-640A-419B-96AE-98FF0BED145A}" sibTransId="{5A826F39-2384-4EC3-8863-E57FF3C8828C}"/>
    <dgm:cxn modelId="{307C7609-9D58-4DDC-9C11-5CCCA5806062}" type="presOf" srcId="{E4B0738C-A3B5-43F7-8F61-11238579714E}" destId="{3828889F-6800-4DA5-BA68-AF001A843AB9}" srcOrd="0" destOrd="0" presId="urn:microsoft.com/office/officeart/2005/8/layout/hList1"/>
    <dgm:cxn modelId="{2CDDA8A3-E10E-4396-BBA7-485CF6A14E62}" srcId="{96355A0E-B959-4435-854D-D5F50CA612F8}" destId="{E31341EA-2EA5-46B9-A815-DAC63B01F070}" srcOrd="0" destOrd="0" parTransId="{BE81C3B5-D982-4124-A23D-6E0DD65B3E50}" sibTransId="{998D07FC-5F9C-43C9-A12A-95CE898560C6}"/>
    <dgm:cxn modelId="{CBD929FE-0D46-4DB6-82B9-355B33BE0A18}" srcId="{96355A0E-B959-4435-854D-D5F50CA612F8}" destId="{AE230649-C15E-4778-8249-E92B94806C99}" srcOrd="2" destOrd="0" parTransId="{5888CD49-B181-40FE-85B2-17EC46FE765B}" sibTransId="{C82C8B9B-5BF4-474C-A378-C8983E177C29}"/>
    <dgm:cxn modelId="{C5DB2467-808A-4F9F-86DF-12A3E34B4A0E}" type="presOf" srcId="{966D59F6-20BD-4B12-B456-F82DB7A28A5A}" destId="{5C7820D5-A0D3-48B1-ABBE-E575E12198F3}" srcOrd="0" destOrd="0" presId="urn:microsoft.com/office/officeart/2005/8/layout/hList1"/>
    <dgm:cxn modelId="{5D42C630-CA18-477F-ADB2-584D463D94DC}" srcId="{E31341EA-2EA5-46B9-A815-DAC63B01F070}" destId="{3441A832-5C53-48C8-B05E-9F7943371D83}" srcOrd="0" destOrd="0" parTransId="{1E57CA70-56BD-45E6-92CA-843F5E9DD2DD}" sibTransId="{5B48A84E-B89B-4DF0-AED9-C5AC07668C97}"/>
    <dgm:cxn modelId="{3F49F1FD-8CCE-4F64-B0A6-6262AE76C786}" srcId="{AE230649-C15E-4778-8249-E92B94806C99}" destId="{695437D0-B1C3-4422-9475-671C61247A8E}" srcOrd="1" destOrd="0" parTransId="{560EEC1E-96E1-4E5C-855D-9AD9F94CD6D7}" sibTransId="{5FE53F42-23E3-4AF4-940B-8124F1FD24F4}"/>
    <dgm:cxn modelId="{CD467BB1-F52C-4861-9886-F47E2996AD3D}" type="presOf" srcId="{695437D0-B1C3-4422-9475-671C61247A8E}" destId="{1E6F0470-808B-430D-BB3B-6C1D7E6CB23D}" srcOrd="0" destOrd="1" presId="urn:microsoft.com/office/officeart/2005/8/layout/hList1"/>
    <dgm:cxn modelId="{8C71D8E7-39D7-4510-AE8B-0D8860983E97}" type="presOf" srcId="{C9B1DFB5-C26B-476C-AB5E-C789BC021A51}" destId="{1C0C15C2-D5BC-4F98-A61B-A9F4CA3E90B1}" srcOrd="0" destOrd="1" presId="urn:microsoft.com/office/officeart/2005/8/layout/hList1"/>
    <dgm:cxn modelId="{A72754B4-0E04-4A2F-B33B-DC6F6B90F5C4}" srcId="{966D59F6-20BD-4B12-B456-F82DB7A28A5A}" destId="{E4B0738C-A3B5-43F7-8F61-11238579714E}" srcOrd="0" destOrd="0" parTransId="{C2FE2EE3-02C0-4A43-BAF4-2A2763D8A5EE}" sibTransId="{F0E55A32-C985-49B8-860E-ABB5CED6D355}"/>
    <dgm:cxn modelId="{5D3A33B1-4F55-4ADF-B789-5B9034564085}" srcId="{AE230649-C15E-4778-8249-E92B94806C99}" destId="{1E00BF7A-9CB6-4A9E-9FE7-23F6C308E1AA}" srcOrd="2" destOrd="0" parTransId="{F314389E-4AF1-418A-A2F0-70351E8A154A}" sibTransId="{FEEB73D2-72F0-4009-AD88-ACFE3BCF01DE}"/>
    <dgm:cxn modelId="{B10B9372-A0A1-4127-BF07-FAC16393663A}" type="presOf" srcId="{E9B93B58-7E1E-4681-A1D8-E6808576040C}" destId="{1E6F0470-808B-430D-BB3B-6C1D7E6CB23D}" srcOrd="0" destOrd="0" presId="urn:microsoft.com/office/officeart/2005/8/layout/hList1"/>
    <dgm:cxn modelId="{45D5B1B3-E047-4E7E-A5E5-513057502813}" type="presOf" srcId="{96355A0E-B959-4435-854D-D5F50CA612F8}" destId="{D95481BC-FF01-4C06-A56B-468EEAFEB841}" srcOrd="0" destOrd="0" presId="urn:microsoft.com/office/officeart/2005/8/layout/hList1"/>
    <dgm:cxn modelId="{CA2F692C-191C-4BC8-837F-F31512F6CB69}" type="presOf" srcId="{AE230649-C15E-4778-8249-E92B94806C99}" destId="{02179A17-3A93-40C6-A690-FD97DCBE2B02}" srcOrd="0" destOrd="0" presId="urn:microsoft.com/office/officeart/2005/8/layout/hList1"/>
    <dgm:cxn modelId="{DB2C5BD1-4CB7-473F-AF4E-CE05A2F4B186}" type="presOf" srcId="{E31341EA-2EA5-46B9-A815-DAC63B01F070}" destId="{85F9F946-2A69-4FCC-B2B6-436656B57144}" srcOrd="0" destOrd="0" presId="urn:microsoft.com/office/officeart/2005/8/layout/hList1"/>
    <dgm:cxn modelId="{285C7993-899F-4FF6-BA61-5384052FD608}" type="presParOf" srcId="{D95481BC-FF01-4C06-A56B-468EEAFEB841}" destId="{5FFCE7DD-63C7-40C8-BAA4-DCECCE69C4FB}" srcOrd="0" destOrd="0" presId="urn:microsoft.com/office/officeart/2005/8/layout/hList1"/>
    <dgm:cxn modelId="{1FD9E0E6-CD56-419D-AE3E-8793A9098A56}" type="presParOf" srcId="{5FFCE7DD-63C7-40C8-BAA4-DCECCE69C4FB}" destId="{85F9F946-2A69-4FCC-B2B6-436656B57144}" srcOrd="0" destOrd="0" presId="urn:microsoft.com/office/officeart/2005/8/layout/hList1"/>
    <dgm:cxn modelId="{583F928D-0CA0-487E-A245-F7AA4A1CB23A}" type="presParOf" srcId="{5FFCE7DD-63C7-40C8-BAA4-DCECCE69C4FB}" destId="{1C0C15C2-D5BC-4F98-A61B-A9F4CA3E90B1}" srcOrd="1" destOrd="0" presId="urn:microsoft.com/office/officeart/2005/8/layout/hList1"/>
    <dgm:cxn modelId="{C51AF8C1-7487-44A8-93FE-1ECC2C9CE926}" type="presParOf" srcId="{D95481BC-FF01-4C06-A56B-468EEAFEB841}" destId="{D74BF1F8-1B02-4AC6-880A-A1FF9D8C4BEB}" srcOrd="1" destOrd="0" presId="urn:microsoft.com/office/officeart/2005/8/layout/hList1"/>
    <dgm:cxn modelId="{F76EF3BA-240C-4454-8A05-E85F147AE57C}" type="presParOf" srcId="{D95481BC-FF01-4C06-A56B-468EEAFEB841}" destId="{42FFDBDA-E65C-4B7B-AB6E-D6AEA8926ADB}" srcOrd="2" destOrd="0" presId="urn:microsoft.com/office/officeart/2005/8/layout/hList1"/>
    <dgm:cxn modelId="{DAC0F23D-BE04-4D86-A32F-AE9DE964538D}" type="presParOf" srcId="{42FFDBDA-E65C-4B7B-AB6E-D6AEA8926ADB}" destId="{5C7820D5-A0D3-48B1-ABBE-E575E12198F3}" srcOrd="0" destOrd="0" presId="urn:microsoft.com/office/officeart/2005/8/layout/hList1"/>
    <dgm:cxn modelId="{31E07339-60D9-43F5-92B6-EBB37F2F2684}" type="presParOf" srcId="{42FFDBDA-E65C-4B7B-AB6E-D6AEA8926ADB}" destId="{3828889F-6800-4DA5-BA68-AF001A843AB9}" srcOrd="1" destOrd="0" presId="urn:microsoft.com/office/officeart/2005/8/layout/hList1"/>
    <dgm:cxn modelId="{EF485169-E381-4B0A-8B7C-45759AF6861E}" type="presParOf" srcId="{D95481BC-FF01-4C06-A56B-468EEAFEB841}" destId="{6ADB6CD6-BF6E-4F7C-A516-3DC36BF4F92E}" srcOrd="3" destOrd="0" presId="urn:microsoft.com/office/officeart/2005/8/layout/hList1"/>
    <dgm:cxn modelId="{6871F696-3903-4E14-8DD5-D8316A47F702}" type="presParOf" srcId="{D95481BC-FF01-4C06-A56B-468EEAFEB841}" destId="{F09AECBD-8A16-4725-8C0A-3C7810EF9880}" srcOrd="4" destOrd="0" presId="urn:microsoft.com/office/officeart/2005/8/layout/hList1"/>
    <dgm:cxn modelId="{6D64693E-973F-4CCB-AE38-1FA2812A7EFA}" type="presParOf" srcId="{F09AECBD-8A16-4725-8C0A-3C7810EF9880}" destId="{02179A17-3A93-40C6-A690-FD97DCBE2B02}" srcOrd="0" destOrd="0" presId="urn:microsoft.com/office/officeart/2005/8/layout/hList1"/>
    <dgm:cxn modelId="{1BBA7187-76AB-4F36-985A-32B2D1326CE9}" type="presParOf" srcId="{F09AECBD-8A16-4725-8C0A-3C7810EF9880}" destId="{1E6F0470-808B-430D-BB3B-6C1D7E6CB2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55A0E-B959-4435-854D-D5F50CA61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31341EA-2EA5-46B9-A815-DAC63B01F070}">
      <dgm:prSet/>
      <dgm:spPr/>
      <dgm:t>
        <a:bodyPr/>
        <a:lstStyle/>
        <a:p>
          <a:pPr rtl="0"/>
          <a:r>
            <a:rPr lang="en-US" dirty="0"/>
            <a:t>Class II</a:t>
          </a:r>
        </a:p>
      </dgm:t>
    </dgm:pt>
    <dgm:pt modelId="{BE81C3B5-D982-4124-A23D-6E0DD65B3E50}" type="parTrans" cxnId="{2CDDA8A3-E10E-4396-BBA7-485CF6A14E62}">
      <dgm:prSet/>
      <dgm:spPr/>
      <dgm:t>
        <a:bodyPr/>
        <a:lstStyle/>
        <a:p>
          <a:endParaRPr lang="en-US"/>
        </a:p>
      </dgm:t>
    </dgm:pt>
    <dgm:pt modelId="{998D07FC-5F9C-43C9-A12A-95CE898560C6}" type="sibTrans" cxnId="{2CDDA8A3-E10E-4396-BBA7-485CF6A14E62}">
      <dgm:prSet/>
      <dgm:spPr/>
      <dgm:t>
        <a:bodyPr/>
        <a:lstStyle/>
        <a:p>
          <a:endParaRPr lang="en-US"/>
        </a:p>
      </dgm:t>
    </dgm:pt>
    <dgm:pt modelId="{3441A832-5C53-48C8-B05E-9F7943371D83}">
      <dgm:prSet/>
      <dgm:spPr/>
      <dgm:t>
        <a:bodyPr/>
        <a:lstStyle/>
        <a:p>
          <a:pPr rtl="0"/>
          <a:r>
            <a:rPr lang="en-US" dirty="0">
              <a:solidFill>
                <a:srgbClr val="231F20"/>
              </a:solidFill>
              <a:effectLst/>
              <a:latin typeface="+mn-lt"/>
              <a:ea typeface="KeplerStd-LightScn"/>
            </a:rPr>
            <a:t>Cohort study with retrospective data collection or case-control study. Study meets criteria a and b (see Class I)</a:t>
          </a:r>
          <a:endParaRPr lang="en-US" dirty="0">
            <a:latin typeface="+mn-lt"/>
          </a:endParaRPr>
        </a:p>
      </dgm:t>
    </dgm:pt>
    <dgm:pt modelId="{1E57CA70-56BD-45E6-92CA-843F5E9DD2DD}" type="parTrans" cxnId="{5D42C630-CA18-477F-ADB2-584D463D94DC}">
      <dgm:prSet/>
      <dgm:spPr/>
      <dgm:t>
        <a:bodyPr/>
        <a:lstStyle/>
        <a:p>
          <a:endParaRPr lang="en-US"/>
        </a:p>
      </dgm:t>
    </dgm:pt>
    <dgm:pt modelId="{5B48A84E-B89B-4DF0-AED9-C5AC07668C97}" type="sibTrans" cxnId="{5D42C630-CA18-477F-ADB2-584D463D94DC}">
      <dgm:prSet/>
      <dgm:spPr/>
      <dgm:t>
        <a:bodyPr/>
        <a:lstStyle/>
        <a:p>
          <a:endParaRPr lang="en-US"/>
        </a:p>
      </dgm:t>
    </dgm:pt>
    <dgm:pt modelId="{966D59F6-20BD-4B12-B456-F82DB7A28A5A}">
      <dgm:prSet/>
      <dgm:spPr/>
      <dgm:t>
        <a:bodyPr/>
        <a:lstStyle/>
        <a:p>
          <a:pPr rtl="0"/>
          <a:r>
            <a:rPr lang="en-US" dirty="0"/>
            <a:t>Class III</a:t>
          </a:r>
        </a:p>
      </dgm:t>
    </dgm:pt>
    <dgm:pt modelId="{9750287D-4930-47FB-A308-AC638C2FEAB9}" type="parTrans" cxnId="{0D6FF8F3-F6BC-4649-9851-B8CAF0AD97D7}">
      <dgm:prSet/>
      <dgm:spPr/>
      <dgm:t>
        <a:bodyPr/>
        <a:lstStyle/>
        <a:p>
          <a:endParaRPr lang="en-US"/>
        </a:p>
      </dgm:t>
    </dgm:pt>
    <dgm:pt modelId="{5FF5FA82-48B8-44AA-8055-62E034F1E8A9}" type="sibTrans" cxnId="{0D6FF8F3-F6BC-4649-9851-B8CAF0AD97D7}">
      <dgm:prSet/>
      <dgm:spPr/>
      <dgm:t>
        <a:bodyPr/>
        <a:lstStyle/>
        <a:p>
          <a:endParaRPr lang="en-US"/>
        </a:p>
      </dgm:t>
    </dgm:pt>
    <dgm:pt modelId="{E4B0738C-A3B5-43F7-8F61-11238579714E}">
      <dgm:prSet/>
      <dgm:spPr/>
      <dgm:t>
        <a:bodyPr/>
        <a:lstStyle/>
        <a:p>
          <a:pPr rtl="0"/>
          <a:r>
            <a:rPr lang="en-US" dirty="0"/>
            <a:t>Cohort or case control study</a:t>
          </a:r>
        </a:p>
      </dgm:t>
    </dgm:pt>
    <dgm:pt modelId="{C2FE2EE3-02C0-4A43-BAF4-2A2763D8A5EE}" type="parTrans" cxnId="{A72754B4-0E04-4A2F-B33B-DC6F6B90F5C4}">
      <dgm:prSet/>
      <dgm:spPr/>
      <dgm:t>
        <a:bodyPr/>
        <a:lstStyle/>
        <a:p>
          <a:endParaRPr lang="en-US"/>
        </a:p>
      </dgm:t>
    </dgm:pt>
    <dgm:pt modelId="{F0E55A32-C985-49B8-860E-ABB5CED6D355}" type="sibTrans" cxnId="{A72754B4-0E04-4A2F-B33B-DC6F6B90F5C4}">
      <dgm:prSet/>
      <dgm:spPr/>
      <dgm:t>
        <a:bodyPr/>
        <a:lstStyle/>
        <a:p>
          <a:endParaRPr lang="en-US"/>
        </a:p>
      </dgm:t>
    </dgm:pt>
    <dgm:pt modelId="{AE230649-C15E-4778-8249-E92B94806C99}">
      <dgm:prSet/>
      <dgm:spPr/>
      <dgm:t>
        <a:bodyPr/>
        <a:lstStyle/>
        <a:p>
          <a:pPr rtl="0"/>
          <a:r>
            <a:rPr lang="en-US" dirty="0"/>
            <a:t>Class IV</a:t>
          </a:r>
        </a:p>
      </dgm:t>
    </dgm:pt>
    <dgm:pt modelId="{5888CD49-B181-40FE-85B2-17EC46FE765B}" type="parTrans" cxnId="{CBD929FE-0D46-4DB6-82B9-355B33BE0A18}">
      <dgm:prSet/>
      <dgm:spPr/>
      <dgm:t>
        <a:bodyPr/>
        <a:lstStyle/>
        <a:p>
          <a:endParaRPr lang="en-US"/>
        </a:p>
      </dgm:t>
    </dgm:pt>
    <dgm:pt modelId="{C82C8B9B-5BF4-474C-A378-C8983E177C29}" type="sibTrans" cxnId="{CBD929FE-0D46-4DB6-82B9-355B33BE0A18}">
      <dgm:prSet/>
      <dgm:spPr/>
      <dgm:t>
        <a:bodyPr/>
        <a:lstStyle/>
        <a:p>
          <a:endParaRPr lang="en-US"/>
        </a:p>
      </dgm:t>
    </dgm:pt>
    <dgm:pt modelId="{E9B93B58-7E1E-4681-A1D8-E6808576040C}">
      <dgm:prSet/>
      <dgm:spPr/>
      <dgm:t>
        <a:bodyPr/>
        <a:lstStyle/>
        <a:p>
          <a:pPr rtl="0"/>
          <a:r>
            <a:rPr lang="en-US" dirty="0"/>
            <a:t>Did not include persons at risk for the outcome</a:t>
          </a:r>
        </a:p>
      </dgm:t>
    </dgm:pt>
    <dgm:pt modelId="{E3E68146-D112-4B21-A61B-0D28E6DD3018}" type="parTrans" cxnId="{0DD3F866-42DD-41A9-A4CC-7A91CFA4561F}">
      <dgm:prSet/>
      <dgm:spPr/>
      <dgm:t>
        <a:bodyPr/>
        <a:lstStyle/>
        <a:p>
          <a:endParaRPr lang="en-US"/>
        </a:p>
      </dgm:t>
    </dgm:pt>
    <dgm:pt modelId="{D766190F-BE3E-4E8F-90D4-875E7996F519}" type="sibTrans" cxnId="{0DD3F866-42DD-41A9-A4CC-7A91CFA4561F}">
      <dgm:prSet/>
      <dgm:spPr/>
      <dgm:t>
        <a:bodyPr/>
        <a:lstStyle/>
        <a:p>
          <a:endParaRPr lang="en-US"/>
        </a:p>
      </dgm:t>
    </dgm:pt>
    <dgm:pt modelId="{E2A78A3D-43D2-434B-8F14-A785091C6DF5}">
      <dgm:prSet/>
      <dgm:spPr/>
      <dgm:t>
        <a:bodyPr/>
        <a:lstStyle/>
        <a:p>
          <a:pPr rtl="0"/>
          <a:r>
            <a:rPr lang="en-US" dirty="0">
              <a:latin typeface="+mn-lt"/>
            </a:rPr>
            <a:t>Includes a broad spectrum of persons with and without the risk factor and the outcome</a:t>
          </a:r>
        </a:p>
      </dgm:t>
    </dgm:pt>
    <dgm:pt modelId="{EDC377B3-756F-412D-A41C-085120467F1F}" type="parTrans" cxnId="{C8BB0D23-2207-4E0B-AEC8-40BAEB2F5AEF}">
      <dgm:prSet/>
      <dgm:spPr/>
    </dgm:pt>
    <dgm:pt modelId="{13D92433-7885-4354-95EE-563501E7A04C}" type="sibTrans" cxnId="{C8BB0D23-2207-4E0B-AEC8-40BAEB2F5AEF}">
      <dgm:prSet/>
      <dgm:spPr/>
    </dgm:pt>
    <dgm:pt modelId="{7999E0DF-9AC2-4926-BFCD-496E46B1F8B1}">
      <dgm:prSet/>
      <dgm:spPr/>
      <dgm:t>
        <a:bodyPr/>
        <a:lstStyle/>
        <a:p>
          <a:pPr rtl="0"/>
          <a:r>
            <a:rPr lang="en-US" dirty="0">
              <a:latin typeface="+mn-lt"/>
            </a:rPr>
            <a:t>The presence of the risk factor and outcome are determined objectively or without knowledge of one another</a:t>
          </a:r>
        </a:p>
      </dgm:t>
    </dgm:pt>
    <dgm:pt modelId="{DFF4582F-1AF6-40E5-AC36-0A153DA5D69A}" type="parTrans" cxnId="{C0AF072D-AE81-48D5-88F1-6FB459A219FB}">
      <dgm:prSet/>
      <dgm:spPr/>
    </dgm:pt>
    <dgm:pt modelId="{6E5455E9-CAB1-4C98-9BCA-735A9FACF571}" type="sibTrans" cxnId="{C0AF072D-AE81-48D5-88F1-6FB459A219FB}">
      <dgm:prSet/>
      <dgm:spPr/>
    </dgm:pt>
    <dgm:pt modelId="{1C71B4E8-44AC-4225-9FDB-953FE2D08894}">
      <dgm:prSet/>
      <dgm:spPr/>
      <dgm:t>
        <a:bodyPr/>
        <a:lstStyle/>
        <a:p>
          <a:pPr rtl="0"/>
          <a:r>
            <a:rPr lang="en-US" dirty="0"/>
            <a:t>Narrow spectrum of persons with or without the disease</a:t>
          </a:r>
        </a:p>
      </dgm:t>
    </dgm:pt>
    <dgm:pt modelId="{9FBE4808-1C65-44B1-835A-2FC26609FED3}" type="parTrans" cxnId="{76D870DC-0500-4B48-8405-2BAA67D12095}">
      <dgm:prSet/>
      <dgm:spPr/>
    </dgm:pt>
    <dgm:pt modelId="{66C6842B-0684-4BA1-B60C-C015AB68EAA3}" type="sibTrans" cxnId="{76D870DC-0500-4B48-8405-2BAA67D12095}">
      <dgm:prSet/>
      <dgm:spPr/>
    </dgm:pt>
    <dgm:pt modelId="{8ECAFA76-27A6-4246-89D6-AD4D87EF1176}">
      <dgm:prSet/>
      <dgm:spPr/>
      <dgm:t>
        <a:bodyPr/>
        <a:lstStyle/>
        <a:p>
          <a:pPr rtl="0"/>
          <a:r>
            <a:rPr lang="en-US" dirty="0"/>
            <a:t>The presence of the risk factor and outcome are determined objectively, without knowledge of the other or by different investigators</a:t>
          </a:r>
        </a:p>
      </dgm:t>
    </dgm:pt>
    <dgm:pt modelId="{145B2A8A-DDBB-4F21-8599-F4FB8E2B7215}" type="parTrans" cxnId="{A81DE3DC-673E-4ACC-8435-49573A7F2F29}">
      <dgm:prSet/>
      <dgm:spPr/>
    </dgm:pt>
    <dgm:pt modelId="{1B3EA2A0-6437-415A-846A-996440ADBE05}" type="sibTrans" cxnId="{A81DE3DC-673E-4ACC-8435-49573A7F2F29}">
      <dgm:prSet/>
      <dgm:spPr/>
    </dgm:pt>
    <dgm:pt modelId="{026BB365-8262-4AC9-AE03-AE827FC0ADB3}">
      <dgm:prSet/>
      <dgm:spPr/>
      <dgm:t>
        <a:bodyPr/>
        <a:lstStyle/>
        <a:p>
          <a:pPr rtl="0"/>
          <a:r>
            <a:rPr lang="en-US" dirty="0"/>
            <a:t>Did not include patients with and without the risk factor</a:t>
          </a:r>
        </a:p>
      </dgm:t>
    </dgm:pt>
    <dgm:pt modelId="{22EBB21D-7C74-490D-A843-803DC8DEECF5}" type="parTrans" cxnId="{E4EB21CC-1655-4156-BA49-A635C5C0A33E}">
      <dgm:prSet/>
      <dgm:spPr/>
    </dgm:pt>
    <dgm:pt modelId="{F6E54A35-1418-4F9A-8261-177B10366AA1}" type="sibTrans" cxnId="{E4EB21CC-1655-4156-BA49-A635C5C0A33E}">
      <dgm:prSet/>
      <dgm:spPr/>
    </dgm:pt>
    <dgm:pt modelId="{5E52F532-FEA7-43A5-9616-E8D86EB4D4FA}">
      <dgm:prSet/>
      <dgm:spPr/>
      <dgm:t>
        <a:bodyPr/>
        <a:lstStyle/>
        <a:p>
          <a:pPr rtl="0"/>
          <a:r>
            <a:rPr lang="en-US" dirty="0"/>
            <a:t>Undefined or unaccepted measures of risk factors or outcomes</a:t>
          </a:r>
        </a:p>
      </dgm:t>
    </dgm:pt>
    <dgm:pt modelId="{3867A050-1467-4F0C-9604-DB94A1B0EB47}" type="parTrans" cxnId="{6C0438C0-19E0-483B-8EEB-DF6C595BF837}">
      <dgm:prSet/>
      <dgm:spPr/>
    </dgm:pt>
    <dgm:pt modelId="{3E2AD3F6-B56B-4AB7-A398-E7F579BA8A65}" type="sibTrans" cxnId="{6C0438C0-19E0-483B-8EEB-DF6C595BF837}">
      <dgm:prSet/>
      <dgm:spPr/>
    </dgm:pt>
    <dgm:pt modelId="{822F35D1-9D9B-4441-B771-7F77F6A05CD7}">
      <dgm:prSet/>
      <dgm:spPr/>
      <dgm:t>
        <a:bodyPr/>
        <a:lstStyle/>
        <a:p>
          <a:pPr rtl="0"/>
          <a:r>
            <a:rPr lang="en-US" dirty="0"/>
            <a:t>No measures of association or statistical precision presented or calculable</a:t>
          </a:r>
        </a:p>
      </dgm:t>
    </dgm:pt>
    <dgm:pt modelId="{23C0F883-D4EA-48DA-8821-FF5412798505}" type="parTrans" cxnId="{83FA58C3-BAC8-47D5-AEAD-17BDB10AAEDB}">
      <dgm:prSet/>
      <dgm:spPr/>
    </dgm:pt>
    <dgm:pt modelId="{0EDC3EBB-F762-4D08-8E15-24B7BA19C078}" type="sibTrans" cxnId="{83FA58C3-BAC8-47D5-AEAD-17BDB10AAEDB}">
      <dgm:prSet/>
      <dgm:spPr/>
    </dgm:pt>
    <dgm:pt modelId="{D95481BC-FF01-4C06-A56B-468EEAFEB841}" type="pres">
      <dgm:prSet presAssocID="{96355A0E-B959-4435-854D-D5F50CA612F8}" presName="Name0" presStyleCnt="0">
        <dgm:presLayoutVars>
          <dgm:dir/>
          <dgm:animLvl val="lvl"/>
          <dgm:resizeHandles val="exact"/>
        </dgm:presLayoutVars>
      </dgm:prSet>
      <dgm:spPr/>
    </dgm:pt>
    <dgm:pt modelId="{5FFCE7DD-63C7-40C8-BAA4-DCECCE69C4FB}" type="pres">
      <dgm:prSet presAssocID="{E31341EA-2EA5-46B9-A815-DAC63B01F070}" presName="composite" presStyleCnt="0"/>
      <dgm:spPr/>
    </dgm:pt>
    <dgm:pt modelId="{85F9F946-2A69-4FCC-B2B6-436656B57144}" type="pres">
      <dgm:prSet presAssocID="{E31341EA-2EA5-46B9-A815-DAC63B01F070}" presName="parTx" presStyleLbl="alignNode1" presStyleIdx="0" presStyleCnt="3">
        <dgm:presLayoutVars>
          <dgm:chMax val="0"/>
          <dgm:chPref val="0"/>
          <dgm:bulletEnabled val="1"/>
        </dgm:presLayoutVars>
      </dgm:prSet>
      <dgm:spPr/>
    </dgm:pt>
    <dgm:pt modelId="{1C0C15C2-D5BC-4F98-A61B-A9F4CA3E90B1}" type="pres">
      <dgm:prSet presAssocID="{E31341EA-2EA5-46B9-A815-DAC63B01F070}" presName="desTx" presStyleLbl="alignAccFollowNode1" presStyleIdx="0" presStyleCnt="3">
        <dgm:presLayoutVars>
          <dgm:bulletEnabled val="1"/>
        </dgm:presLayoutVars>
      </dgm:prSet>
      <dgm:spPr/>
    </dgm:pt>
    <dgm:pt modelId="{D74BF1F8-1B02-4AC6-880A-A1FF9D8C4BEB}" type="pres">
      <dgm:prSet presAssocID="{998D07FC-5F9C-43C9-A12A-95CE898560C6}" presName="space" presStyleCnt="0"/>
      <dgm:spPr/>
    </dgm:pt>
    <dgm:pt modelId="{42FFDBDA-E65C-4B7B-AB6E-D6AEA8926ADB}" type="pres">
      <dgm:prSet presAssocID="{966D59F6-20BD-4B12-B456-F82DB7A28A5A}" presName="composite" presStyleCnt="0"/>
      <dgm:spPr/>
    </dgm:pt>
    <dgm:pt modelId="{5C7820D5-A0D3-48B1-ABBE-E575E12198F3}" type="pres">
      <dgm:prSet presAssocID="{966D59F6-20BD-4B12-B456-F82DB7A28A5A}" presName="parTx" presStyleLbl="alignNode1" presStyleIdx="1" presStyleCnt="3">
        <dgm:presLayoutVars>
          <dgm:chMax val="0"/>
          <dgm:chPref val="0"/>
          <dgm:bulletEnabled val="1"/>
        </dgm:presLayoutVars>
      </dgm:prSet>
      <dgm:spPr/>
    </dgm:pt>
    <dgm:pt modelId="{3828889F-6800-4DA5-BA68-AF001A843AB9}" type="pres">
      <dgm:prSet presAssocID="{966D59F6-20BD-4B12-B456-F82DB7A28A5A}" presName="desTx" presStyleLbl="alignAccFollowNode1" presStyleIdx="1" presStyleCnt="3">
        <dgm:presLayoutVars>
          <dgm:bulletEnabled val="1"/>
        </dgm:presLayoutVars>
      </dgm:prSet>
      <dgm:spPr/>
    </dgm:pt>
    <dgm:pt modelId="{6ADB6CD6-BF6E-4F7C-A516-3DC36BF4F92E}" type="pres">
      <dgm:prSet presAssocID="{5FF5FA82-48B8-44AA-8055-62E034F1E8A9}" presName="space" presStyleCnt="0"/>
      <dgm:spPr/>
    </dgm:pt>
    <dgm:pt modelId="{F09AECBD-8A16-4725-8C0A-3C7810EF9880}" type="pres">
      <dgm:prSet presAssocID="{AE230649-C15E-4778-8249-E92B94806C99}" presName="composite" presStyleCnt="0"/>
      <dgm:spPr/>
    </dgm:pt>
    <dgm:pt modelId="{02179A17-3A93-40C6-A690-FD97DCBE2B02}" type="pres">
      <dgm:prSet presAssocID="{AE230649-C15E-4778-8249-E92B94806C99}" presName="parTx" presStyleLbl="alignNode1" presStyleIdx="2" presStyleCnt="3">
        <dgm:presLayoutVars>
          <dgm:chMax val="0"/>
          <dgm:chPref val="0"/>
          <dgm:bulletEnabled val="1"/>
        </dgm:presLayoutVars>
      </dgm:prSet>
      <dgm:spPr/>
    </dgm:pt>
    <dgm:pt modelId="{1E6F0470-808B-430D-BB3B-6C1D7E6CB23D}" type="pres">
      <dgm:prSet presAssocID="{AE230649-C15E-4778-8249-E92B94806C99}" presName="desTx" presStyleLbl="alignAccFollowNode1" presStyleIdx="2" presStyleCnt="3">
        <dgm:presLayoutVars>
          <dgm:bulletEnabled val="1"/>
        </dgm:presLayoutVars>
      </dgm:prSet>
      <dgm:spPr/>
    </dgm:pt>
  </dgm:ptLst>
  <dgm:cxnLst>
    <dgm:cxn modelId="{A81DE3DC-673E-4ACC-8435-49573A7F2F29}" srcId="{966D59F6-20BD-4B12-B456-F82DB7A28A5A}" destId="{8ECAFA76-27A6-4246-89D6-AD4D87EF1176}" srcOrd="2" destOrd="0" parTransId="{145B2A8A-DDBB-4F21-8599-F4FB8E2B7215}" sibTransId="{1B3EA2A0-6437-415A-846A-996440ADBE05}"/>
    <dgm:cxn modelId="{0D6FF8F3-F6BC-4649-9851-B8CAF0AD97D7}" srcId="{96355A0E-B959-4435-854D-D5F50CA612F8}" destId="{966D59F6-20BD-4B12-B456-F82DB7A28A5A}" srcOrd="1" destOrd="0" parTransId="{9750287D-4930-47FB-A308-AC638C2FEAB9}" sibTransId="{5FF5FA82-48B8-44AA-8055-62E034F1E8A9}"/>
    <dgm:cxn modelId="{9CD577F9-0159-4DBC-800B-B9C3F3AF210E}" type="presOf" srcId="{5E52F532-FEA7-43A5-9616-E8D86EB4D4FA}" destId="{1E6F0470-808B-430D-BB3B-6C1D7E6CB23D}" srcOrd="0" destOrd="2" presId="urn:microsoft.com/office/officeart/2005/8/layout/hList1"/>
    <dgm:cxn modelId="{76D870DC-0500-4B48-8405-2BAA67D12095}" srcId="{966D59F6-20BD-4B12-B456-F82DB7A28A5A}" destId="{1C71B4E8-44AC-4225-9FDB-953FE2D08894}" srcOrd="1" destOrd="0" parTransId="{9FBE4808-1C65-44B1-835A-2FC26609FED3}" sibTransId="{66C6842B-0684-4BA1-B60C-C015AB68EAA3}"/>
    <dgm:cxn modelId="{0DD3F866-42DD-41A9-A4CC-7A91CFA4561F}" srcId="{AE230649-C15E-4778-8249-E92B94806C99}" destId="{E9B93B58-7E1E-4681-A1D8-E6808576040C}" srcOrd="0" destOrd="0" parTransId="{E3E68146-D112-4B21-A61B-0D28E6DD3018}" sibTransId="{D766190F-BE3E-4E8F-90D4-875E7996F519}"/>
    <dgm:cxn modelId="{6C0438C0-19E0-483B-8EEB-DF6C595BF837}" srcId="{AE230649-C15E-4778-8249-E92B94806C99}" destId="{5E52F532-FEA7-43A5-9616-E8D86EB4D4FA}" srcOrd="2" destOrd="0" parTransId="{3867A050-1467-4F0C-9604-DB94A1B0EB47}" sibTransId="{3E2AD3F6-B56B-4AB7-A398-E7F579BA8A65}"/>
    <dgm:cxn modelId="{FC245013-0D9D-48E0-96D6-FABBE9A59087}" type="presOf" srcId="{E2A78A3D-43D2-434B-8F14-A785091C6DF5}" destId="{1C0C15C2-D5BC-4F98-A61B-A9F4CA3E90B1}" srcOrd="0" destOrd="1" presId="urn:microsoft.com/office/officeart/2005/8/layout/hList1"/>
    <dgm:cxn modelId="{B0880976-C69C-4C24-B37F-EBA9B0BD6D23}" type="presOf" srcId="{3441A832-5C53-48C8-B05E-9F7943371D83}" destId="{1C0C15C2-D5BC-4F98-A61B-A9F4CA3E90B1}" srcOrd="0" destOrd="0" presId="urn:microsoft.com/office/officeart/2005/8/layout/hList1"/>
    <dgm:cxn modelId="{C78736B5-AE4E-4B73-B9AD-CEBA7A299867}" type="presOf" srcId="{822F35D1-9D9B-4441-B771-7F77F6A05CD7}" destId="{1E6F0470-808B-430D-BB3B-6C1D7E6CB23D}" srcOrd="0" destOrd="3" presId="urn:microsoft.com/office/officeart/2005/8/layout/hList1"/>
    <dgm:cxn modelId="{C0AF072D-AE81-48D5-88F1-6FB459A219FB}" srcId="{E31341EA-2EA5-46B9-A815-DAC63B01F070}" destId="{7999E0DF-9AC2-4926-BFCD-496E46B1F8B1}" srcOrd="2" destOrd="0" parTransId="{DFF4582F-1AF6-40E5-AC36-0A153DA5D69A}" sibTransId="{6E5455E9-CAB1-4C98-9BCA-735A9FACF571}"/>
    <dgm:cxn modelId="{7F12D12A-1F34-4BAF-AA11-2BB500588380}" type="presOf" srcId="{8ECAFA76-27A6-4246-89D6-AD4D87EF1176}" destId="{3828889F-6800-4DA5-BA68-AF001A843AB9}" srcOrd="0" destOrd="2" presId="urn:microsoft.com/office/officeart/2005/8/layout/hList1"/>
    <dgm:cxn modelId="{83FA58C3-BAC8-47D5-AEAD-17BDB10AAEDB}" srcId="{AE230649-C15E-4778-8249-E92B94806C99}" destId="{822F35D1-9D9B-4441-B771-7F77F6A05CD7}" srcOrd="3" destOrd="0" parTransId="{23C0F883-D4EA-48DA-8821-FF5412798505}" sibTransId="{0EDC3EBB-F762-4D08-8E15-24B7BA19C078}"/>
    <dgm:cxn modelId="{307C7609-9D58-4DDC-9C11-5CCCA5806062}" type="presOf" srcId="{E4B0738C-A3B5-43F7-8F61-11238579714E}" destId="{3828889F-6800-4DA5-BA68-AF001A843AB9}" srcOrd="0" destOrd="0" presId="urn:microsoft.com/office/officeart/2005/8/layout/hList1"/>
    <dgm:cxn modelId="{2CDDA8A3-E10E-4396-BBA7-485CF6A14E62}" srcId="{96355A0E-B959-4435-854D-D5F50CA612F8}" destId="{E31341EA-2EA5-46B9-A815-DAC63B01F070}" srcOrd="0" destOrd="0" parTransId="{BE81C3B5-D982-4124-A23D-6E0DD65B3E50}" sibTransId="{998D07FC-5F9C-43C9-A12A-95CE898560C6}"/>
    <dgm:cxn modelId="{93BAA8E1-94DE-432F-8E04-C5FA1AAB69E1}" type="presOf" srcId="{7999E0DF-9AC2-4926-BFCD-496E46B1F8B1}" destId="{1C0C15C2-D5BC-4F98-A61B-A9F4CA3E90B1}" srcOrd="0" destOrd="2" presId="urn:microsoft.com/office/officeart/2005/8/layout/hList1"/>
    <dgm:cxn modelId="{C8BB0D23-2207-4E0B-AEC8-40BAEB2F5AEF}" srcId="{E31341EA-2EA5-46B9-A815-DAC63B01F070}" destId="{E2A78A3D-43D2-434B-8F14-A785091C6DF5}" srcOrd="1" destOrd="0" parTransId="{EDC377B3-756F-412D-A41C-085120467F1F}" sibTransId="{13D92433-7885-4354-95EE-563501E7A04C}"/>
    <dgm:cxn modelId="{CBD929FE-0D46-4DB6-82B9-355B33BE0A18}" srcId="{96355A0E-B959-4435-854D-D5F50CA612F8}" destId="{AE230649-C15E-4778-8249-E92B94806C99}" srcOrd="2" destOrd="0" parTransId="{5888CD49-B181-40FE-85B2-17EC46FE765B}" sibTransId="{C82C8B9B-5BF4-474C-A378-C8983E177C29}"/>
    <dgm:cxn modelId="{C5DB2467-808A-4F9F-86DF-12A3E34B4A0E}" type="presOf" srcId="{966D59F6-20BD-4B12-B456-F82DB7A28A5A}" destId="{5C7820D5-A0D3-48B1-ABBE-E575E12198F3}" srcOrd="0" destOrd="0" presId="urn:microsoft.com/office/officeart/2005/8/layout/hList1"/>
    <dgm:cxn modelId="{D27A2120-40A1-4B05-BD0C-8EA16CC04B94}" type="presOf" srcId="{026BB365-8262-4AC9-AE03-AE827FC0ADB3}" destId="{1E6F0470-808B-430D-BB3B-6C1D7E6CB23D}" srcOrd="0" destOrd="1" presId="urn:microsoft.com/office/officeart/2005/8/layout/hList1"/>
    <dgm:cxn modelId="{129E1ABD-7A15-4B76-BBEB-4DCA94E82C17}" type="presOf" srcId="{1C71B4E8-44AC-4225-9FDB-953FE2D08894}" destId="{3828889F-6800-4DA5-BA68-AF001A843AB9}" srcOrd="0" destOrd="1" presId="urn:microsoft.com/office/officeart/2005/8/layout/hList1"/>
    <dgm:cxn modelId="{E4EB21CC-1655-4156-BA49-A635C5C0A33E}" srcId="{AE230649-C15E-4778-8249-E92B94806C99}" destId="{026BB365-8262-4AC9-AE03-AE827FC0ADB3}" srcOrd="1" destOrd="0" parTransId="{22EBB21D-7C74-490D-A843-803DC8DEECF5}" sibTransId="{F6E54A35-1418-4F9A-8261-177B10366AA1}"/>
    <dgm:cxn modelId="{5D42C630-CA18-477F-ADB2-584D463D94DC}" srcId="{E31341EA-2EA5-46B9-A815-DAC63B01F070}" destId="{3441A832-5C53-48C8-B05E-9F7943371D83}" srcOrd="0" destOrd="0" parTransId="{1E57CA70-56BD-45E6-92CA-843F5E9DD2DD}" sibTransId="{5B48A84E-B89B-4DF0-AED9-C5AC07668C97}"/>
    <dgm:cxn modelId="{A72754B4-0E04-4A2F-B33B-DC6F6B90F5C4}" srcId="{966D59F6-20BD-4B12-B456-F82DB7A28A5A}" destId="{E4B0738C-A3B5-43F7-8F61-11238579714E}" srcOrd="0" destOrd="0" parTransId="{C2FE2EE3-02C0-4A43-BAF4-2A2763D8A5EE}" sibTransId="{F0E55A32-C985-49B8-860E-ABB5CED6D355}"/>
    <dgm:cxn modelId="{B10B9372-A0A1-4127-BF07-FAC16393663A}" type="presOf" srcId="{E9B93B58-7E1E-4681-A1D8-E6808576040C}" destId="{1E6F0470-808B-430D-BB3B-6C1D7E6CB23D}" srcOrd="0" destOrd="0" presId="urn:microsoft.com/office/officeart/2005/8/layout/hList1"/>
    <dgm:cxn modelId="{45D5B1B3-E047-4E7E-A5E5-513057502813}" type="presOf" srcId="{96355A0E-B959-4435-854D-D5F50CA612F8}" destId="{D95481BC-FF01-4C06-A56B-468EEAFEB841}" srcOrd="0" destOrd="0" presId="urn:microsoft.com/office/officeart/2005/8/layout/hList1"/>
    <dgm:cxn modelId="{CA2F692C-191C-4BC8-837F-F31512F6CB69}" type="presOf" srcId="{AE230649-C15E-4778-8249-E92B94806C99}" destId="{02179A17-3A93-40C6-A690-FD97DCBE2B02}" srcOrd="0" destOrd="0" presId="urn:microsoft.com/office/officeart/2005/8/layout/hList1"/>
    <dgm:cxn modelId="{DB2C5BD1-4CB7-473F-AF4E-CE05A2F4B186}" type="presOf" srcId="{E31341EA-2EA5-46B9-A815-DAC63B01F070}" destId="{85F9F946-2A69-4FCC-B2B6-436656B57144}" srcOrd="0" destOrd="0" presId="urn:microsoft.com/office/officeart/2005/8/layout/hList1"/>
    <dgm:cxn modelId="{285C7993-899F-4FF6-BA61-5384052FD608}" type="presParOf" srcId="{D95481BC-FF01-4C06-A56B-468EEAFEB841}" destId="{5FFCE7DD-63C7-40C8-BAA4-DCECCE69C4FB}" srcOrd="0" destOrd="0" presId="urn:microsoft.com/office/officeart/2005/8/layout/hList1"/>
    <dgm:cxn modelId="{1FD9E0E6-CD56-419D-AE3E-8793A9098A56}" type="presParOf" srcId="{5FFCE7DD-63C7-40C8-BAA4-DCECCE69C4FB}" destId="{85F9F946-2A69-4FCC-B2B6-436656B57144}" srcOrd="0" destOrd="0" presId="urn:microsoft.com/office/officeart/2005/8/layout/hList1"/>
    <dgm:cxn modelId="{583F928D-0CA0-487E-A245-F7AA4A1CB23A}" type="presParOf" srcId="{5FFCE7DD-63C7-40C8-BAA4-DCECCE69C4FB}" destId="{1C0C15C2-D5BC-4F98-A61B-A9F4CA3E90B1}" srcOrd="1" destOrd="0" presId="urn:microsoft.com/office/officeart/2005/8/layout/hList1"/>
    <dgm:cxn modelId="{C51AF8C1-7487-44A8-93FE-1ECC2C9CE926}" type="presParOf" srcId="{D95481BC-FF01-4C06-A56B-468EEAFEB841}" destId="{D74BF1F8-1B02-4AC6-880A-A1FF9D8C4BEB}" srcOrd="1" destOrd="0" presId="urn:microsoft.com/office/officeart/2005/8/layout/hList1"/>
    <dgm:cxn modelId="{F76EF3BA-240C-4454-8A05-E85F147AE57C}" type="presParOf" srcId="{D95481BC-FF01-4C06-A56B-468EEAFEB841}" destId="{42FFDBDA-E65C-4B7B-AB6E-D6AEA8926ADB}" srcOrd="2" destOrd="0" presId="urn:microsoft.com/office/officeart/2005/8/layout/hList1"/>
    <dgm:cxn modelId="{DAC0F23D-BE04-4D86-A32F-AE9DE964538D}" type="presParOf" srcId="{42FFDBDA-E65C-4B7B-AB6E-D6AEA8926ADB}" destId="{5C7820D5-A0D3-48B1-ABBE-E575E12198F3}" srcOrd="0" destOrd="0" presId="urn:microsoft.com/office/officeart/2005/8/layout/hList1"/>
    <dgm:cxn modelId="{31E07339-60D9-43F5-92B6-EBB37F2F2684}" type="presParOf" srcId="{42FFDBDA-E65C-4B7B-AB6E-D6AEA8926ADB}" destId="{3828889F-6800-4DA5-BA68-AF001A843AB9}" srcOrd="1" destOrd="0" presId="urn:microsoft.com/office/officeart/2005/8/layout/hList1"/>
    <dgm:cxn modelId="{EF485169-E381-4B0A-8B7C-45759AF6861E}" type="presParOf" srcId="{D95481BC-FF01-4C06-A56B-468EEAFEB841}" destId="{6ADB6CD6-BF6E-4F7C-A516-3DC36BF4F92E}" srcOrd="3" destOrd="0" presId="urn:microsoft.com/office/officeart/2005/8/layout/hList1"/>
    <dgm:cxn modelId="{6871F696-3903-4E14-8DD5-D8316A47F702}" type="presParOf" srcId="{D95481BC-FF01-4C06-A56B-468EEAFEB841}" destId="{F09AECBD-8A16-4725-8C0A-3C7810EF9880}" srcOrd="4" destOrd="0" presId="urn:microsoft.com/office/officeart/2005/8/layout/hList1"/>
    <dgm:cxn modelId="{6D64693E-973F-4CCB-AE38-1FA2812A7EFA}" type="presParOf" srcId="{F09AECBD-8A16-4725-8C0A-3C7810EF9880}" destId="{02179A17-3A93-40C6-A690-FD97DCBE2B02}" srcOrd="0" destOrd="0" presId="urn:microsoft.com/office/officeart/2005/8/layout/hList1"/>
    <dgm:cxn modelId="{1BBA7187-76AB-4F36-985A-32B2D1326CE9}" type="presParOf" srcId="{F09AECBD-8A16-4725-8C0A-3C7810EF9880}" destId="{1E6F0470-808B-430D-BB3B-6C1D7E6CB2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A95651-0B3D-4258-9682-49DD60EAFFE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BCAB7BD-243A-4D00-A5EF-C425051DD0E0}">
      <dgm:prSet custT="1"/>
      <dgm:spPr/>
      <dgm:t>
        <a:bodyPr/>
        <a:lstStyle/>
        <a:p>
          <a:r>
            <a:rPr lang="en-US" sz="2800" dirty="0"/>
            <a:t>Level B </a:t>
          </a:r>
        </a:p>
      </dgm:t>
    </dgm:pt>
    <dgm:pt modelId="{4B138FF0-24DA-4360-8FCF-B645A14EC883}" type="parTrans" cxnId="{185A0E18-5F1E-4225-92F5-CDDA7E235ED6}">
      <dgm:prSet/>
      <dgm:spPr/>
      <dgm:t>
        <a:bodyPr/>
        <a:lstStyle/>
        <a:p>
          <a:endParaRPr lang="en-US" sz="2400"/>
        </a:p>
      </dgm:t>
    </dgm:pt>
    <dgm:pt modelId="{72B035AA-ECF1-489D-AA7C-058A2C0FF2AE}" type="sibTrans" cxnId="{185A0E18-5F1E-4225-92F5-CDDA7E235ED6}">
      <dgm:prSet/>
      <dgm:spPr/>
      <dgm:t>
        <a:bodyPr/>
        <a:lstStyle/>
        <a:p>
          <a:endParaRPr lang="en-US" sz="2400"/>
        </a:p>
      </dgm:t>
    </dgm:pt>
    <dgm:pt modelId="{BA3000F3-5317-4467-AFFF-7A509924A424}">
      <dgm:prSet custT="1"/>
      <dgm:spPr/>
      <dgm:t>
        <a:bodyPr/>
        <a:lstStyle/>
        <a:p>
          <a:r>
            <a:rPr lang="en-US" sz="2400" dirty="0"/>
            <a:t>Clinicians caring for children with epilepsy </a:t>
          </a:r>
          <a:r>
            <a:rPr lang="en-US" sz="2400" i="1" dirty="0"/>
            <a:t>should</a:t>
          </a:r>
          <a:r>
            <a:rPr lang="en-US" sz="2400" dirty="0"/>
            <a:t> inform the children’s parents or guardians that</a:t>
          </a:r>
          <a:endParaRPr lang="en-US" sz="2400" b="1" u="none" dirty="0"/>
        </a:p>
      </dgm:t>
    </dgm:pt>
    <dgm:pt modelId="{0ED5FF5F-66C3-4029-9B7C-C9E50265DE2C}" type="parTrans" cxnId="{CDC49B86-99C5-4B09-BF55-48E27570DABC}">
      <dgm:prSet/>
      <dgm:spPr/>
      <dgm:t>
        <a:bodyPr/>
        <a:lstStyle/>
        <a:p>
          <a:endParaRPr lang="en-US"/>
        </a:p>
      </dgm:t>
    </dgm:pt>
    <dgm:pt modelId="{5879BE7F-93B0-4612-A501-23FAFC109AF0}" type="sibTrans" cxnId="{CDC49B86-99C5-4B09-BF55-48E27570DABC}">
      <dgm:prSet/>
      <dgm:spPr/>
      <dgm:t>
        <a:bodyPr/>
        <a:lstStyle/>
        <a:p>
          <a:endParaRPr lang="en-US"/>
        </a:p>
      </dgm:t>
    </dgm:pt>
    <dgm:pt modelId="{52FB72B8-E91D-488F-B549-FFA97BF6185F}">
      <dgm:prSet custT="1"/>
      <dgm:spPr/>
      <dgm:t>
        <a:bodyPr/>
        <a:lstStyle/>
        <a:p>
          <a:pPr>
            <a:buFont typeface="Symbol" panose="05050102010706020507" pitchFamily="18" charset="2"/>
            <a:buChar char=""/>
          </a:pPr>
          <a:r>
            <a:rPr lang="en-US" sz="2400" dirty="0"/>
            <a:t>There is a rare risk of SUDEP</a:t>
          </a:r>
        </a:p>
      </dgm:t>
    </dgm:pt>
    <dgm:pt modelId="{83D4E850-A288-4B01-A82E-3E3CF386A902}" type="parTrans" cxnId="{84C9F2D8-5F34-445F-895C-63CCB1E50F49}">
      <dgm:prSet/>
      <dgm:spPr/>
      <dgm:t>
        <a:bodyPr/>
        <a:lstStyle/>
        <a:p>
          <a:endParaRPr lang="en-US"/>
        </a:p>
      </dgm:t>
    </dgm:pt>
    <dgm:pt modelId="{71A720F3-4EF2-4D43-ADE3-A8E12BD4E146}" type="sibTrans" cxnId="{84C9F2D8-5F34-445F-895C-63CCB1E50F49}">
      <dgm:prSet/>
      <dgm:spPr/>
      <dgm:t>
        <a:bodyPr/>
        <a:lstStyle/>
        <a:p>
          <a:endParaRPr lang="en-US"/>
        </a:p>
      </dgm:t>
    </dgm:pt>
    <dgm:pt modelId="{82455CC4-8F9B-4E79-A640-44F6DD2CBDC7}">
      <dgm:prSet custT="1"/>
      <dgm:spPr/>
      <dgm:t>
        <a:bodyPr/>
        <a:lstStyle/>
        <a:p>
          <a:pPr>
            <a:buFont typeface="Symbol" panose="05050102010706020507" pitchFamily="18" charset="2"/>
            <a:buChar char=""/>
          </a:pPr>
          <a:r>
            <a:rPr lang="en-US" sz="2400" dirty="0"/>
            <a:t>In 1 year, SUDEP typically affects 1 in 4,500 children with epilepsy; in other words, annually, 4,499 of 4,500 children will not be affected by SUDEP </a:t>
          </a:r>
        </a:p>
      </dgm:t>
    </dgm:pt>
    <dgm:pt modelId="{8680649B-B0BB-47FF-A9BE-B887CDC1EB40}" type="parTrans" cxnId="{C65A7A78-A325-4609-8961-22176A073649}">
      <dgm:prSet/>
      <dgm:spPr/>
      <dgm:t>
        <a:bodyPr/>
        <a:lstStyle/>
        <a:p>
          <a:endParaRPr lang="en-US"/>
        </a:p>
      </dgm:t>
    </dgm:pt>
    <dgm:pt modelId="{632ABA2A-CD4A-4529-945A-C1257DF8DB36}" type="sibTrans" cxnId="{C65A7A78-A325-4609-8961-22176A073649}">
      <dgm:prSet/>
      <dgm:spPr/>
      <dgm:t>
        <a:bodyPr/>
        <a:lstStyle/>
        <a:p>
          <a:endParaRPr lang="en-US"/>
        </a:p>
      </dgm:t>
    </dgm:pt>
    <dgm:pt modelId="{89A6236C-4484-43E8-902A-65922147A3D6}" type="pres">
      <dgm:prSet presAssocID="{9AA95651-0B3D-4258-9682-49DD60EAFFEF}" presName="Name0" presStyleCnt="0">
        <dgm:presLayoutVars>
          <dgm:dir/>
          <dgm:animLvl val="lvl"/>
          <dgm:resizeHandles val="exact"/>
        </dgm:presLayoutVars>
      </dgm:prSet>
      <dgm:spPr/>
    </dgm:pt>
    <dgm:pt modelId="{32E7C937-6DA8-465B-BD1E-4ABD24693A7D}" type="pres">
      <dgm:prSet presAssocID="{7BCAB7BD-243A-4D00-A5EF-C425051DD0E0}" presName="linNode" presStyleCnt="0"/>
      <dgm:spPr/>
    </dgm:pt>
    <dgm:pt modelId="{D881BF51-85EC-4014-B828-840BDC0D97CC}" type="pres">
      <dgm:prSet presAssocID="{7BCAB7BD-243A-4D00-A5EF-C425051DD0E0}" presName="parTx" presStyleLbl="revTx" presStyleIdx="0" presStyleCnt="1" custScaleX="71780" custScaleY="66284" custLinFactNeighborX="-46219">
        <dgm:presLayoutVars>
          <dgm:chMax val="1"/>
          <dgm:bulletEnabled val="1"/>
        </dgm:presLayoutVars>
      </dgm:prSet>
      <dgm:spPr/>
    </dgm:pt>
    <dgm:pt modelId="{C745503B-606E-4B9D-83E0-1FB7EBE398FB}" type="pres">
      <dgm:prSet presAssocID="{7BCAB7BD-243A-4D00-A5EF-C425051DD0E0}" presName="bracket" presStyleLbl="parChTrans1D1" presStyleIdx="0" presStyleCnt="1" custScaleY="125514" custLinFactNeighborX="-78244"/>
      <dgm:spPr/>
    </dgm:pt>
    <dgm:pt modelId="{C4428944-BA47-43EB-B55C-37E4D03EE701}" type="pres">
      <dgm:prSet presAssocID="{7BCAB7BD-243A-4D00-A5EF-C425051DD0E0}" presName="spH" presStyleCnt="0"/>
      <dgm:spPr/>
    </dgm:pt>
    <dgm:pt modelId="{7CFE2B41-FBFD-4899-BCEB-8BD889EBAF68}" type="pres">
      <dgm:prSet presAssocID="{7BCAB7BD-243A-4D00-A5EF-C425051DD0E0}" presName="desTx" presStyleLbl="node1" presStyleIdx="0" presStyleCnt="1" custScaleX="120335" custScaleY="116127" custLinFactX="-1009" custLinFactNeighborX="-100000" custLinFactNeighborY="0">
        <dgm:presLayoutVars>
          <dgm:bulletEnabled val="1"/>
        </dgm:presLayoutVars>
      </dgm:prSet>
      <dgm:spPr/>
    </dgm:pt>
  </dgm:ptLst>
  <dgm:cxnLst>
    <dgm:cxn modelId="{84C9F2D8-5F34-445F-895C-63CCB1E50F49}" srcId="{BA3000F3-5317-4467-AFFF-7A509924A424}" destId="{52FB72B8-E91D-488F-B549-FFA97BF6185F}" srcOrd="0" destOrd="0" parTransId="{83D4E850-A288-4B01-A82E-3E3CF386A902}" sibTransId="{71A720F3-4EF2-4D43-ADE3-A8E12BD4E146}"/>
    <dgm:cxn modelId="{451884DC-3C8F-4FA0-8C08-55D81CC3769E}" type="presOf" srcId="{BA3000F3-5317-4467-AFFF-7A509924A424}" destId="{7CFE2B41-FBFD-4899-BCEB-8BD889EBAF68}" srcOrd="0" destOrd="0" presId="urn:diagrams.loki3.com/BracketList"/>
    <dgm:cxn modelId="{CDC49B86-99C5-4B09-BF55-48E27570DABC}" srcId="{7BCAB7BD-243A-4D00-A5EF-C425051DD0E0}" destId="{BA3000F3-5317-4467-AFFF-7A509924A424}" srcOrd="0" destOrd="0" parTransId="{0ED5FF5F-66C3-4029-9B7C-C9E50265DE2C}" sibTransId="{5879BE7F-93B0-4612-A501-23FAFC109AF0}"/>
    <dgm:cxn modelId="{C65A7A78-A325-4609-8961-22176A073649}" srcId="{BA3000F3-5317-4467-AFFF-7A509924A424}" destId="{82455CC4-8F9B-4E79-A640-44F6DD2CBDC7}" srcOrd="1" destOrd="0" parTransId="{8680649B-B0BB-47FF-A9BE-B887CDC1EB40}" sibTransId="{632ABA2A-CD4A-4529-945A-C1257DF8DB36}"/>
    <dgm:cxn modelId="{EAB35064-4D73-47AE-ACD4-040DACB4A11F}" type="presOf" srcId="{7BCAB7BD-243A-4D00-A5EF-C425051DD0E0}" destId="{D881BF51-85EC-4014-B828-840BDC0D97CC}" srcOrd="0" destOrd="0" presId="urn:diagrams.loki3.com/BracketList"/>
    <dgm:cxn modelId="{185A0E18-5F1E-4225-92F5-CDDA7E235ED6}" srcId="{9AA95651-0B3D-4258-9682-49DD60EAFFEF}" destId="{7BCAB7BD-243A-4D00-A5EF-C425051DD0E0}" srcOrd="0" destOrd="0" parTransId="{4B138FF0-24DA-4360-8FCF-B645A14EC883}" sibTransId="{72B035AA-ECF1-489D-AA7C-058A2C0FF2AE}"/>
    <dgm:cxn modelId="{DA99D38C-A539-4F57-934E-64D7708BD41C}" type="presOf" srcId="{82455CC4-8F9B-4E79-A640-44F6DD2CBDC7}" destId="{7CFE2B41-FBFD-4899-BCEB-8BD889EBAF68}" srcOrd="0" destOrd="2" presId="urn:diagrams.loki3.com/BracketList"/>
    <dgm:cxn modelId="{B5F56EAA-A9F4-46F3-BBDC-27E5BDB1533B}" type="presOf" srcId="{9AA95651-0B3D-4258-9682-49DD60EAFFEF}" destId="{89A6236C-4484-43E8-902A-65922147A3D6}" srcOrd="0" destOrd="0" presId="urn:diagrams.loki3.com/BracketList"/>
    <dgm:cxn modelId="{2C3D56E4-A1B8-492D-A951-D91633D972EA}" type="presOf" srcId="{52FB72B8-E91D-488F-B549-FFA97BF6185F}" destId="{7CFE2B41-FBFD-4899-BCEB-8BD889EBAF68}" srcOrd="0" destOrd="1" presId="urn:diagrams.loki3.com/BracketList"/>
    <dgm:cxn modelId="{1035369C-0651-4D9E-9FA7-9208B0F0D045}" type="presParOf" srcId="{89A6236C-4484-43E8-902A-65922147A3D6}" destId="{32E7C937-6DA8-465B-BD1E-4ABD24693A7D}" srcOrd="0" destOrd="0" presId="urn:diagrams.loki3.com/BracketList"/>
    <dgm:cxn modelId="{24B44E86-2F37-4BE5-8BAC-C1B478E8CDA2}" type="presParOf" srcId="{32E7C937-6DA8-465B-BD1E-4ABD24693A7D}" destId="{D881BF51-85EC-4014-B828-840BDC0D97CC}" srcOrd="0" destOrd="0" presId="urn:diagrams.loki3.com/BracketList"/>
    <dgm:cxn modelId="{89A5BDED-9A33-41ED-B98F-A40D451D3D4C}" type="presParOf" srcId="{32E7C937-6DA8-465B-BD1E-4ABD24693A7D}" destId="{C745503B-606E-4B9D-83E0-1FB7EBE398FB}" srcOrd="1" destOrd="0" presId="urn:diagrams.loki3.com/BracketList"/>
    <dgm:cxn modelId="{F3BA537A-0EF7-4FB8-BBE9-E6FFA23D5E8A}" type="presParOf" srcId="{32E7C937-6DA8-465B-BD1E-4ABD24693A7D}" destId="{C4428944-BA47-43EB-B55C-37E4D03EE701}" srcOrd="2" destOrd="0" presId="urn:diagrams.loki3.com/BracketList"/>
    <dgm:cxn modelId="{3BF83D63-3668-477B-8C1F-1BA98FFE64CD}" type="presParOf" srcId="{32E7C937-6DA8-465B-BD1E-4ABD24693A7D}" destId="{7CFE2B41-FBFD-4899-BCEB-8BD889EBAF6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A95651-0B3D-4258-9682-49DD60EAFFE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BCAB7BD-243A-4D00-A5EF-C425051DD0E0}">
      <dgm:prSet custT="1"/>
      <dgm:spPr/>
      <dgm:t>
        <a:bodyPr/>
        <a:lstStyle/>
        <a:p>
          <a:r>
            <a:rPr lang="en-US" sz="2800" dirty="0"/>
            <a:t>Level B </a:t>
          </a:r>
        </a:p>
      </dgm:t>
    </dgm:pt>
    <dgm:pt modelId="{4B138FF0-24DA-4360-8FCF-B645A14EC883}" type="parTrans" cxnId="{185A0E18-5F1E-4225-92F5-CDDA7E235ED6}">
      <dgm:prSet/>
      <dgm:spPr/>
      <dgm:t>
        <a:bodyPr/>
        <a:lstStyle/>
        <a:p>
          <a:endParaRPr lang="en-US" sz="2400"/>
        </a:p>
      </dgm:t>
    </dgm:pt>
    <dgm:pt modelId="{72B035AA-ECF1-489D-AA7C-058A2C0FF2AE}" type="sibTrans" cxnId="{185A0E18-5F1E-4225-92F5-CDDA7E235ED6}">
      <dgm:prSet/>
      <dgm:spPr/>
      <dgm:t>
        <a:bodyPr/>
        <a:lstStyle/>
        <a:p>
          <a:endParaRPr lang="en-US" sz="2400"/>
        </a:p>
      </dgm:t>
    </dgm:pt>
    <dgm:pt modelId="{BA3000F3-5317-4467-AFFF-7A509924A424}">
      <dgm:prSet custT="1"/>
      <dgm:spPr/>
      <dgm:t>
        <a:bodyPr/>
        <a:lstStyle/>
        <a:p>
          <a:r>
            <a:rPr lang="en-US" sz="2400" dirty="0"/>
            <a:t>Clinicians </a:t>
          </a:r>
          <a:r>
            <a:rPr lang="en-US" sz="2400" i="1" dirty="0"/>
            <a:t>should</a:t>
          </a:r>
          <a:r>
            <a:rPr lang="en-US" sz="2400" dirty="0"/>
            <a:t> inform their adult persons with epilepsy that </a:t>
          </a:r>
          <a:endParaRPr lang="en-US" sz="2400" b="1" u="none" dirty="0"/>
        </a:p>
      </dgm:t>
    </dgm:pt>
    <dgm:pt modelId="{0ED5FF5F-66C3-4029-9B7C-C9E50265DE2C}" type="parTrans" cxnId="{CDC49B86-99C5-4B09-BF55-48E27570DABC}">
      <dgm:prSet/>
      <dgm:spPr/>
      <dgm:t>
        <a:bodyPr/>
        <a:lstStyle/>
        <a:p>
          <a:endParaRPr lang="en-US"/>
        </a:p>
      </dgm:t>
    </dgm:pt>
    <dgm:pt modelId="{5879BE7F-93B0-4612-A501-23FAFC109AF0}" type="sibTrans" cxnId="{CDC49B86-99C5-4B09-BF55-48E27570DABC}">
      <dgm:prSet/>
      <dgm:spPr/>
      <dgm:t>
        <a:bodyPr/>
        <a:lstStyle/>
        <a:p>
          <a:endParaRPr lang="en-US"/>
        </a:p>
      </dgm:t>
    </dgm:pt>
    <dgm:pt modelId="{52FB72B8-E91D-488F-B549-FFA97BF6185F}">
      <dgm:prSet custT="1"/>
      <dgm:spPr/>
      <dgm:t>
        <a:bodyPr/>
        <a:lstStyle/>
        <a:p>
          <a:pPr>
            <a:buFont typeface="Symbol" panose="05050102010706020507" pitchFamily="18" charset="2"/>
            <a:buChar char=""/>
          </a:pPr>
          <a:r>
            <a:rPr lang="en-US" sz="2400" dirty="0"/>
            <a:t>There is a small risk of SUDEP</a:t>
          </a:r>
        </a:p>
      </dgm:t>
    </dgm:pt>
    <dgm:pt modelId="{83D4E850-A288-4B01-A82E-3E3CF386A902}" type="parTrans" cxnId="{84C9F2D8-5F34-445F-895C-63CCB1E50F49}">
      <dgm:prSet/>
      <dgm:spPr/>
      <dgm:t>
        <a:bodyPr/>
        <a:lstStyle/>
        <a:p>
          <a:endParaRPr lang="en-US"/>
        </a:p>
      </dgm:t>
    </dgm:pt>
    <dgm:pt modelId="{71A720F3-4EF2-4D43-ADE3-A8E12BD4E146}" type="sibTrans" cxnId="{84C9F2D8-5F34-445F-895C-63CCB1E50F49}">
      <dgm:prSet/>
      <dgm:spPr/>
      <dgm:t>
        <a:bodyPr/>
        <a:lstStyle/>
        <a:p>
          <a:endParaRPr lang="en-US"/>
        </a:p>
      </dgm:t>
    </dgm:pt>
    <dgm:pt modelId="{82455CC4-8F9B-4E79-A640-44F6DD2CBDC7}">
      <dgm:prSet custT="1"/>
      <dgm:spPr/>
      <dgm:t>
        <a:bodyPr/>
        <a:lstStyle/>
        <a:p>
          <a:pPr>
            <a:buFont typeface="Symbol" panose="05050102010706020507" pitchFamily="18" charset="2"/>
            <a:buChar char=""/>
          </a:pPr>
          <a:r>
            <a:rPr lang="en-US" sz="2400" dirty="0"/>
            <a:t>In 1 year, SUDEP typically affects 1 in 1,000 adults with epilepsy; in other words, annually, 999 of 1,000 adults will not be affected by SUDEP </a:t>
          </a:r>
        </a:p>
      </dgm:t>
    </dgm:pt>
    <dgm:pt modelId="{8680649B-B0BB-47FF-A9BE-B887CDC1EB40}" type="parTrans" cxnId="{C65A7A78-A325-4609-8961-22176A073649}">
      <dgm:prSet/>
      <dgm:spPr/>
      <dgm:t>
        <a:bodyPr/>
        <a:lstStyle/>
        <a:p>
          <a:endParaRPr lang="en-US"/>
        </a:p>
      </dgm:t>
    </dgm:pt>
    <dgm:pt modelId="{632ABA2A-CD4A-4529-945A-C1257DF8DB36}" type="sibTrans" cxnId="{C65A7A78-A325-4609-8961-22176A073649}">
      <dgm:prSet/>
      <dgm:spPr/>
      <dgm:t>
        <a:bodyPr/>
        <a:lstStyle/>
        <a:p>
          <a:endParaRPr lang="en-US"/>
        </a:p>
      </dgm:t>
    </dgm:pt>
    <dgm:pt modelId="{89A6236C-4484-43E8-902A-65922147A3D6}" type="pres">
      <dgm:prSet presAssocID="{9AA95651-0B3D-4258-9682-49DD60EAFFEF}" presName="Name0" presStyleCnt="0">
        <dgm:presLayoutVars>
          <dgm:dir/>
          <dgm:animLvl val="lvl"/>
          <dgm:resizeHandles val="exact"/>
        </dgm:presLayoutVars>
      </dgm:prSet>
      <dgm:spPr/>
    </dgm:pt>
    <dgm:pt modelId="{32E7C937-6DA8-465B-BD1E-4ABD24693A7D}" type="pres">
      <dgm:prSet presAssocID="{7BCAB7BD-243A-4D00-A5EF-C425051DD0E0}" presName="linNode" presStyleCnt="0"/>
      <dgm:spPr/>
    </dgm:pt>
    <dgm:pt modelId="{D881BF51-85EC-4014-B828-840BDC0D97CC}" type="pres">
      <dgm:prSet presAssocID="{7BCAB7BD-243A-4D00-A5EF-C425051DD0E0}" presName="parTx" presStyleLbl="revTx" presStyleIdx="0" presStyleCnt="1" custScaleX="71780" custScaleY="66284" custLinFactNeighborX="-46219">
        <dgm:presLayoutVars>
          <dgm:chMax val="1"/>
          <dgm:bulletEnabled val="1"/>
        </dgm:presLayoutVars>
      </dgm:prSet>
      <dgm:spPr/>
    </dgm:pt>
    <dgm:pt modelId="{C745503B-606E-4B9D-83E0-1FB7EBE398FB}" type="pres">
      <dgm:prSet presAssocID="{7BCAB7BD-243A-4D00-A5EF-C425051DD0E0}" presName="bracket" presStyleLbl="parChTrans1D1" presStyleIdx="0" presStyleCnt="1" custScaleY="125514" custLinFactNeighborX="-78244"/>
      <dgm:spPr/>
    </dgm:pt>
    <dgm:pt modelId="{C4428944-BA47-43EB-B55C-37E4D03EE701}" type="pres">
      <dgm:prSet presAssocID="{7BCAB7BD-243A-4D00-A5EF-C425051DD0E0}" presName="spH" presStyleCnt="0"/>
      <dgm:spPr/>
    </dgm:pt>
    <dgm:pt modelId="{7CFE2B41-FBFD-4899-BCEB-8BD889EBAF68}" type="pres">
      <dgm:prSet presAssocID="{7BCAB7BD-243A-4D00-A5EF-C425051DD0E0}" presName="desTx" presStyleLbl="node1" presStyleIdx="0" presStyleCnt="1" custScaleX="120335" custScaleY="116127" custLinFactX="-1009" custLinFactNeighborX="-100000" custLinFactNeighborY="0">
        <dgm:presLayoutVars>
          <dgm:bulletEnabled val="1"/>
        </dgm:presLayoutVars>
      </dgm:prSet>
      <dgm:spPr/>
    </dgm:pt>
  </dgm:ptLst>
  <dgm:cxnLst>
    <dgm:cxn modelId="{84C9F2D8-5F34-445F-895C-63CCB1E50F49}" srcId="{BA3000F3-5317-4467-AFFF-7A509924A424}" destId="{52FB72B8-E91D-488F-B549-FFA97BF6185F}" srcOrd="0" destOrd="0" parTransId="{83D4E850-A288-4B01-A82E-3E3CF386A902}" sibTransId="{71A720F3-4EF2-4D43-ADE3-A8E12BD4E146}"/>
    <dgm:cxn modelId="{451884DC-3C8F-4FA0-8C08-55D81CC3769E}" type="presOf" srcId="{BA3000F3-5317-4467-AFFF-7A509924A424}" destId="{7CFE2B41-FBFD-4899-BCEB-8BD889EBAF68}" srcOrd="0" destOrd="0" presId="urn:diagrams.loki3.com/BracketList"/>
    <dgm:cxn modelId="{CDC49B86-99C5-4B09-BF55-48E27570DABC}" srcId="{7BCAB7BD-243A-4D00-A5EF-C425051DD0E0}" destId="{BA3000F3-5317-4467-AFFF-7A509924A424}" srcOrd="0" destOrd="0" parTransId="{0ED5FF5F-66C3-4029-9B7C-C9E50265DE2C}" sibTransId="{5879BE7F-93B0-4612-A501-23FAFC109AF0}"/>
    <dgm:cxn modelId="{C65A7A78-A325-4609-8961-22176A073649}" srcId="{BA3000F3-5317-4467-AFFF-7A509924A424}" destId="{82455CC4-8F9B-4E79-A640-44F6DD2CBDC7}" srcOrd="1" destOrd="0" parTransId="{8680649B-B0BB-47FF-A9BE-B887CDC1EB40}" sibTransId="{632ABA2A-CD4A-4529-945A-C1257DF8DB36}"/>
    <dgm:cxn modelId="{EAB35064-4D73-47AE-ACD4-040DACB4A11F}" type="presOf" srcId="{7BCAB7BD-243A-4D00-A5EF-C425051DD0E0}" destId="{D881BF51-85EC-4014-B828-840BDC0D97CC}" srcOrd="0" destOrd="0" presId="urn:diagrams.loki3.com/BracketList"/>
    <dgm:cxn modelId="{185A0E18-5F1E-4225-92F5-CDDA7E235ED6}" srcId="{9AA95651-0B3D-4258-9682-49DD60EAFFEF}" destId="{7BCAB7BD-243A-4D00-A5EF-C425051DD0E0}" srcOrd="0" destOrd="0" parTransId="{4B138FF0-24DA-4360-8FCF-B645A14EC883}" sibTransId="{72B035AA-ECF1-489D-AA7C-058A2C0FF2AE}"/>
    <dgm:cxn modelId="{DA99D38C-A539-4F57-934E-64D7708BD41C}" type="presOf" srcId="{82455CC4-8F9B-4E79-A640-44F6DD2CBDC7}" destId="{7CFE2B41-FBFD-4899-BCEB-8BD889EBAF68}" srcOrd="0" destOrd="2" presId="urn:diagrams.loki3.com/BracketList"/>
    <dgm:cxn modelId="{B5F56EAA-A9F4-46F3-BBDC-27E5BDB1533B}" type="presOf" srcId="{9AA95651-0B3D-4258-9682-49DD60EAFFEF}" destId="{89A6236C-4484-43E8-902A-65922147A3D6}" srcOrd="0" destOrd="0" presId="urn:diagrams.loki3.com/BracketList"/>
    <dgm:cxn modelId="{2C3D56E4-A1B8-492D-A951-D91633D972EA}" type="presOf" srcId="{52FB72B8-E91D-488F-B549-FFA97BF6185F}" destId="{7CFE2B41-FBFD-4899-BCEB-8BD889EBAF68}" srcOrd="0" destOrd="1" presId="urn:diagrams.loki3.com/BracketList"/>
    <dgm:cxn modelId="{1035369C-0651-4D9E-9FA7-9208B0F0D045}" type="presParOf" srcId="{89A6236C-4484-43E8-902A-65922147A3D6}" destId="{32E7C937-6DA8-465B-BD1E-4ABD24693A7D}" srcOrd="0" destOrd="0" presId="urn:diagrams.loki3.com/BracketList"/>
    <dgm:cxn modelId="{24B44E86-2F37-4BE5-8BAC-C1B478E8CDA2}" type="presParOf" srcId="{32E7C937-6DA8-465B-BD1E-4ABD24693A7D}" destId="{D881BF51-85EC-4014-B828-840BDC0D97CC}" srcOrd="0" destOrd="0" presId="urn:diagrams.loki3.com/BracketList"/>
    <dgm:cxn modelId="{89A5BDED-9A33-41ED-B98F-A40D451D3D4C}" type="presParOf" srcId="{32E7C937-6DA8-465B-BD1E-4ABD24693A7D}" destId="{C745503B-606E-4B9D-83E0-1FB7EBE398FB}" srcOrd="1" destOrd="0" presId="urn:diagrams.loki3.com/BracketList"/>
    <dgm:cxn modelId="{F3BA537A-0EF7-4FB8-BBE9-E6FFA23D5E8A}" type="presParOf" srcId="{32E7C937-6DA8-465B-BD1E-4ABD24693A7D}" destId="{C4428944-BA47-43EB-B55C-37E4D03EE701}" srcOrd="2" destOrd="0" presId="urn:diagrams.loki3.com/BracketList"/>
    <dgm:cxn modelId="{3BF83D63-3668-477B-8C1F-1BA98FFE64CD}" type="presParOf" srcId="{32E7C937-6DA8-465B-BD1E-4ABD24693A7D}" destId="{7CFE2B41-FBFD-4899-BCEB-8BD889EBAF6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A95651-0B3D-4258-9682-49DD60EAFFE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BCAB7BD-243A-4D00-A5EF-C425051DD0E0}">
      <dgm:prSet custT="1"/>
      <dgm:spPr/>
      <dgm:t>
        <a:bodyPr/>
        <a:lstStyle/>
        <a:p>
          <a:r>
            <a:rPr lang="en-US" sz="2800" dirty="0"/>
            <a:t>Level B </a:t>
          </a:r>
        </a:p>
      </dgm:t>
    </dgm:pt>
    <dgm:pt modelId="{4B138FF0-24DA-4360-8FCF-B645A14EC883}" type="parTrans" cxnId="{185A0E18-5F1E-4225-92F5-CDDA7E235ED6}">
      <dgm:prSet/>
      <dgm:spPr/>
      <dgm:t>
        <a:bodyPr/>
        <a:lstStyle/>
        <a:p>
          <a:endParaRPr lang="en-US" sz="2400"/>
        </a:p>
      </dgm:t>
    </dgm:pt>
    <dgm:pt modelId="{72B035AA-ECF1-489D-AA7C-058A2C0FF2AE}" type="sibTrans" cxnId="{185A0E18-5F1E-4225-92F5-CDDA7E235ED6}">
      <dgm:prSet/>
      <dgm:spPr/>
      <dgm:t>
        <a:bodyPr/>
        <a:lstStyle/>
        <a:p>
          <a:endParaRPr lang="en-US" sz="2400"/>
        </a:p>
      </dgm:t>
    </dgm:pt>
    <dgm:pt modelId="{BA3000F3-5317-4467-AFFF-7A509924A424}">
      <dgm:prSet custT="1"/>
      <dgm:spPr/>
      <dgm:t>
        <a:bodyPr/>
        <a:lstStyle/>
        <a:p>
          <a:r>
            <a:rPr lang="en-US" sz="2400" dirty="0"/>
            <a:t>For persons with epilepsy who continue to experience GTCS, clinicians </a:t>
          </a:r>
          <a:r>
            <a:rPr lang="en-US" sz="2400" i="1" dirty="0"/>
            <a:t>should</a:t>
          </a:r>
          <a:r>
            <a:rPr lang="en-US" sz="2400" dirty="0"/>
            <a:t> continue to actively manage epilepsy therapies to reduce seizure occurrences and the risk of SUDEP while incorporating patient preferences and weighing the risks and benefits of any new approach</a:t>
          </a:r>
          <a:endParaRPr lang="en-US" sz="2400" b="1" u="none" dirty="0"/>
        </a:p>
      </dgm:t>
    </dgm:pt>
    <dgm:pt modelId="{0ED5FF5F-66C3-4029-9B7C-C9E50265DE2C}" type="parTrans" cxnId="{CDC49B86-99C5-4B09-BF55-48E27570DABC}">
      <dgm:prSet/>
      <dgm:spPr/>
      <dgm:t>
        <a:bodyPr/>
        <a:lstStyle/>
        <a:p>
          <a:endParaRPr lang="en-US"/>
        </a:p>
      </dgm:t>
    </dgm:pt>
    <dgm:pt modelId="{5879BE7F-93B0-4612-A501-23FAFC109AF0}" type="sibTrans" cxnId="{CDC49B86-99C5-4B09-BF55-48E27570DABC}">
      <dgm:prSet/>
      <dgm:spPr/>
      <dgm:t>
        <a:bodyPr/>
        <a:lstStyle/>
        <a:p>
          <a:endParaRPr lang="en-US"/>
        </a:p>
      </dgm:t>
    </dgm:pt>
    <dgm:pt modelId="{89A6236C-4484-43E8-902A-65922147A3D6}" type="pres">
      <dgm:prSet presAssocID="{9AA95651-0B3D-4258-9682-49DD60EAFFEF}" presName="Name0" presStyleCnt="0">
        <dgm:presLayoutVars>
          <dgm:dir/>
          <dgm:animLvl val="lvl"/>
          <dgm:resizeHandles val="exact"/>
        </dgm:presLayoutVars>
      </dgm:prSet>
      <dgm:spPr/>
    </dgm:pt>
    <dgm:pt modelId="{32E7C937-6DA8-465B-BD1E-4ABD24693A7D}" type="pres">
      <dgm:prSet presAssocID="{7BCAB7BD-243A-4D00-A5EF-C425051DD0E0}" presName="linNode" presStyleCnt="0"/>
      <dgm:spPr/>
    </dgm:pt>
    <dgm:pt modelId="{D881BF51-85EC-4014-B828-840BDC0D97CC}" type="pres">
      <dgm:prSet presAssocID="{7BCAB7BD-243A-4D00-A5EF-C425051DD0E0}" presName="parTx" presStyleLbl="revTx" presStyleIdx="0" presStyleCnt="1" custScaleX="71780" custScaleY="66284" custLinFactNeighborX="-46219">
        <dgm:presLayoutVars>
          <dgm:chMax val="1"/>
          <dgm:bulletEnabled val="1"/>
        </dgm:presLayoutVars>
      </dgm:prSet>
      <dgm:spPr/>
    </dgm:pt>
    <dgm:pt modelId="{C745503B-606E-4B9D-83E0-1FB7EBE398FB}" type="pres">
      <dgm:prSet presAssocID="{7BCAB7BD-243A-4D00-A5EF-C425051DD0E0}" presName="bracket" presStyleLbl="parChTrans1D1" presStyleIdx="0" presStyleCnt="1" custScaleY="125514" custLinFactNeighborX="-78244"/>
      <dgm:spPr/>
    </dgm:pt>
    <dgm:pt modelId="{C4428944-BA47-43EB-B55C-37E4D03EE701}" type="pres">
      <dgm:prSet presAssocID="{7BCAB7BD-243A-4D00-A5EF-C425051DD0E0}" presName="spH" presStyleCnt="0"/>
      <dgm:spPr/>
    </dgm:pt>
    <dgm:pt modelId="{7CFE2B41-FBFD-4899-BCEB-8BD889EBAF68}" type="pres">
      <dgm:prSet presAssocID="{7BCAB7BD-243A-4D00-A5EF-C425051DD0E0}" presName="desTx" presStyleLbl="node1" presStyleIdx="0" presStyleCnt="1" custScaleX="120335" custScaleY="116127" custLinFactX="-1009" custLinFactNeighborX="-100000" custLinFactNeighborY="0">
        <dgm:presLayoutVars>
          <dgm:bulletEnabled val="1"/>
        </dgm:presLayoutVars>
      </dgm:prSet>
      <dgm:spPr/>
    </dgm:pt>
  </dgm:ptLst>
  <dgm:cxnLst>
    <dgm:cxn modelId="{451884DC-3C8F-4FA0-8C08-55D81CC3769E}" type="presOf" srcId="{BA3000F3-5317-4467-AFFF-7A509924A424}" destId="{7CFE2B41-FBFD-4899-BCEB-8BD889EBAF68}" srcOrd="0" destOrd="0" presId="urn:diagrams.loki3.com/BracketList"/>
    <dgm:cxn modelId="{CDC49B86-99C5-4B09-BF55-48E27570DABC}" srcId="{7BCAB7BD-243A-4D00-A5EF-C425051DD0E0}" destId="{BA3000F3-5317-4467-AFFF-7A509924A424}" srcOrd="0" destOrd="0" parTransId="{0ED5FF5F-66C3-4029-9B7C-C9E50265DE2C}" sibTransId="{5879BE7F-93B0-4612-A501-23FAFC109AF0}"/>
    <dgm:cxn modelId="{EAB35064-4D73-47AE-ACD4-040DACB4A11F}" type="presOf" srcId="{7BCAB7BD-243A-4D00-A5EF-C425051DD0E0}" destId="{D881BF51-85EC-4014-B828-840BDC0D97CC}" srcOrd="0" destOrd="0" presId="urn:diagrams.loki3.com/BracketList"/>
    <dgm:cxn modelId="{185A0E18-5F1E-4225-92F5-CDDA7E235ED6}" srcId="{9AA95651-0B3D-4258-9682-49DD60EAFFEF}" destId="{7BCAB7BD-243A-4D00-A5EF-C425051DD0E0}" srcOrd="0" destOrd="0" parTransId="{4B138FF0-24DA-4360-8FCF-B645A14EC883}" sibTransId="{72B035AA-ECF1-489D-AA7C-058A2C0FF2AE}"/>
    <dgm:cxn modelId="{B5F56EAA-A9F4-46F3-BBDC-27E5BDB1533B}" type="presOf" srcId="{9AA95651-0B3D-4258-9682-49DD60EAFFEF}" destId="{89A6236C-4484-43E8-902A-65922147A3D6}" srcOrd="0" destOrd="0" presId="urn:diagrams.loki3.com/BracketList"/>
    <dgm:cxn modelId="{1035369C-0651-4D9E-9FA7-9208B0F0D045}" type="presParOf" srcId="{89A6236C-4484-43E8-902A-65922147A3D6}" destId="{32E7C937-6DA8-465B-BD1E-4ABD24693A7D}" srcOrd="0" destOrd="0" presId="urn:diagrams.loki3.com/BracketList"/>
    <dgm:cxn modelId="{24B44E86-2F37-4BE5-8BAC-C1B478E8CDA2}" type="presParOf" srcId="{32E7C937-6DA8-465B-BD1E-4ABD24693A7D}" destId="{D881BF51-85EC-4014-B828-840BDC0D97CC}" srcOrd="0" destOrd="0" presId="urn:diagrams.loki3.com/BracketList"/>
    <dgm:cxn modelId="{89A5BDED-9A33-41ED-B98F-A40D451D3D4C}" type="presParOf" srcId="{32E7C937-6DA8-465B-BD1E-4ABD24693A7D}" destId="{C745503B-606E-4B9D-83E0-1FB7EBE398FB}" srcOrd="1" destOrd="0" presId="urn:diagrams.loki3.com/BracketList"/>
    <dgm:cxn modelId="{F3BA537A-0EF7-4FB8-BBE9-E6FFA23D5E8A}" type="presParOf" srcId="{32E7C937-6DA8-465B-BD1E-4ABD24693A7D}" destId="{C4428944-BA47-43EB-B55C-37E4D03EE701}" srcOrd="2" destOrd="0" presId="urn:diagrams.loki3.com/BracketList"/>
    <dgm:cxn modelId="{3BF83D63-3668-477B-8C1F-1BA98FFE64CD}" type="presParOf" srcId="{32E7C937-6DA8-465B-BD1E-4ABD24693A7D}" destId="{7CFE2B41-FBFD-4899-BCEB-8BD889EBAF6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A95651-0B3D-4258-9682-49DD60EAFFE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BCAB7BD-243A-4D00-A5EF-C425051DD0E0}">
      <dgm:prSet custT="1"/>
      <dgm:spPr/>
      <dgm:t>
        <a:bodyPr/>
        <a:lstStyle/>
        <a:p>
          <a:r>
            <a:rPr lang="en-US" sz="2800" dirty="0"/>
            <a:t>Level C </a:t>
          </a:r>
        </a:p>
      </dgm:t>
    </dgm:pt>
    <dgm:pt modelId="{4B138FF0-24DA-4360-8FCF-B645A14EC883}" type="parTrans" cxnId="{185A0E18-5F1E-4225-92F5-CDDA7E235ED6}">
      <dgm:prSet/>
      <dgm:spPr/>
      <dgm:t>
        <a:bodyPr/>
        <a:lstStyle/>
        <a:p>
          <a:endParaRPr lang="en-US" sz="2400"/>
        </a:p>
      </dgm:t>
    </dgm:pt>
    <dgm:pt modelId="{72B035AA-ECF1-489D-AA7C-058A2C0FF2AE}" type="sibTrans" cxnId="{185A0E18-5F1E-4225-92F5-CDDA7E235ED6}">
      <dgm:prSet/>
      <dgm:spPr/>
      <dgm:t>
        <a:bodyPr/>
        <a:lstStyle/>
        <a:p>
          <a:endParaRPr lang="en-US" sz="2400"/>
        </a:p>
      </dgm:t>
    </dgm:pt>
    <dgm:pt modelId="{BA3000F3-5317-4467-AFFF-7A509924A424}">
      <dgm:prSet custT="1"/>
      <dgm:spPr/>
      <dgm:t>
        <a:bodyPr/>
        <a:lstStyle/>
        <a:p>
          <a:r>
            <a:rPr lang="en-US" sz="2400" dirty="0"/>
            <a:t>For persons with frequent GTCS and nocturnal seizures, clinicians </a:t>
          </a:r>
          <a:r>
            <a:rPr lang="en-US" sz="2400" i="1" dirty="0"/>
            <a:t>may</a:t>
          </a:r>
          <a:r>
            <a:rPr lang="en-US" sz="2400" dirty="0"/>
            <a:t> advise selected patients and families, if permitted by their individualized epilepsy and psychosocial circumstances, to use nocturnal supervision or other nocturnal precautions, such as the use of a remote listening device, to reduce SUDEP risk </a:t>
          </a:r>
          <a:endParaRPr lang="en-US" sz="2400" b="1" u="none" dirty="0"/>
        </a:p>
      </dgm:t>
    </dgm:pt>
    <dgm:pt modelId="{0ED5FF5F-66C3-4029-9B7C-C9E50265DE2C}" type="parTrans" cxnId="{CDC49B86-99C5-4B09-BF55-48E27570DABC}">
      <dgm:prSet/>
      <dgm:spPr/>
      <dgm:t>
        <a:bodyPr/>
        <a:lstStyle/>
        <a:p>
          <a:endParaRPr lang="en-US"/>
        </a:p>
      </dgm:t>
    </dgm:pt>
    <dgm:pt modelId="{5879BE7F-93B0-4612-A501-23FAFC109AF0}" type="sibTrans" cxnId="{CDC49B86-99C5-4B09-BF55-48E27570DABC}">
      <dgm:prSet/>
      <dgm:spPr/>
      <dgm:t>
        <a:bodyPr/>
        <a:lstStyle/>
        <a:p>
          <a:endParaRPr lang="en-US"/>
        </a:p>
      </dgm:t>
    </dgm:pt>
    <dgm:pt modelId="{89A6236C-4484-43E8-902A-65922147A3D6}" type="pres">
      <dgm:prSet presAssocID="{9AA95651-0B3D-4258-9682-49DD60EAFFEF}" presName="Name0" presStyleCnt="0">
        <dgm:presLayoutVars>
          <dgm:dir/>
          <dgm:animLvl val="lvl"/>
          <dgm:resizeHandles val="exact"/>
        </dgm:presLayoutVars>
      </dgm:prSet>
      <dgm:spPr/>
    </dgm:pt>
    <dgm:pt modelId="{32E7C937-6DA8-465B-BD1E-4ABD24693A7D}" type="pres">
      <dgm:prSet presAssocID="{7BCAB7BD-243A-4D00-A5EF-C425051DD0E0}" presName="linNode" presStyleCnt="0"/>
      <dgm:spPr/>
    </dgm:pt>
    <dgm:pt modelId="{D881BF51-85EC-4014-B828-840BDC0D97CC}" type="pres">
      <dgm:prSet presAssocID="{7BCAB7BD-243A-4D00-A5EF-C425051DD0E0}" presName="parTx" presStyleLbl="revTx" presStyleIdx="0" presStyleCnt="1" custScaleX="71780" custScaleY="66284" custLinFactNeighborX="-46219">
        <dgm:presLayoutVars>
          <dgm:chMax val="1"/>
          <dgm:bulletEnabled val="1"/>
        </dgm:presLayoutVars>
      </dgm:prSet>
      <dgm:spPr/>
    </dgm:pt>
    <dgm:pt modelId="{C745503B-606E-4B9D-83E0-1FB7EBE398FB}" type="pres">
      <dgm:prSet presAssocID="{7BCAB7BD-243A-4D00-A5EF-C425051DD0E0}" presName="bracket" presStyleLbl="parChTrans1D1" presStyleIdx="0" presStyleCnt="1" custScaleY="125514" custLinFactNeighborX="-78244"/>
      <dgm:spPr/>
    </dgm:pt>
    <dgm:pt modelId="{C4428944-BA47-43EB-B55C-37E4D03EE701}" type="pres">
      <dgm:prSet presAssocID="{7BCAB7BD-243A-4D00-A5EF-C425051DD0E0}" presName="spH" presStyleCnt="0"/>
      <dgm:spPr/>
    </dgm:pt>
    <dgm:pt modelId="{7CFE2B41-FBFD-4899-BCEB-8BD889EBAF68}" type="pres">
      <dgm:prSet presAssocID="{7BCAB7BD-243A-4D00-A5EF-C425051DD0E0}" presName="desTx" presStyleLbl="node1" presStyleIdx="0" presStyleCnt="1" custScaleX="120335" custScaleY="116127" custLinFactX="-1009" custLinFactNeighborX="-100000" custLinFactNeighborY="0">
        <dgm:presLayoutVars>
          <dgm:bulletEnabled val="1"/>
        </dgm:presLayoutVars>
      </dgm:prSet>
      <dgm:spPr/>
    </dgm:pt>
  </dgm:ptLst>
  <dgm:cxnLst>
    <dgm:cxn modelId="{451884DC-3C8F-4FA0-8C08-55D81CC3769E}" type="presOf" srcId="{BA3000F3-5317-4467-AFFF-7A509924A424}" destId="{7CFE2B41-FBFD-4899-BCEB-8BD889EBAF68}" srcOrd="0" destOrd="0" presId="urn:diagrams.loki3.com/BracketList"/>
    <dgm:cxn modelId="{CDC49B86-99C5-4B09-BF55-48E27570DABC}" srcId="{7BCAB7BD-243A-4D00-A5EF-C425051DD0E0}" destId="{BA3000F3-5317-4467-AFFF-7A509924A424}" srcOrd="0" destOrd="0" parTransId="{0ED5FF5F-66C3-4029-9B7C-C9E50265DE2C}" sibTransId="{5879BE7F-93B0-4612-A501-23FAFC109AF0}"/>
    <dgm:cxn modelId="{EAB35064-4D73-47AE-ACD4-040DACB4A11F}" type="presOf" srcId="{7BCAB7BD-243A-4D00-A5EF-C425051DD0E0}" destId="{D881BF51-85EC-4014-B828-840BDC0D97CC}" srcOrd="0" destOrd="0" presId="urn:diagrams.loki3.com/BracketList"/>
    <dgm:cxn modelId="{185A0E18-5F1E-4225-92F5-CDDA7E235ED6}" srcId="{9AA95651-0B3D-4258-9682-49DD60EAFFEF}" destId="{7BCAB7BD-243A-4D00-A5EF-C425051DD0E0}" srcOrd="0" destOrd="0" parTransId="{4B138FF0-24DA-4360-8FCF-B645A14EC883}" sibTransId="{72B035AA-ECF1-489D-AA7C-058A2C0FF2AE}"/>
    <dgm:cxn modelId="{B5F56EAA-A9F4-46F3-BBDC-27E5BDB1533B}" type="presOf" srcId="{9AA95651-0B3D-4258-9682-49DD60EAFFEF}" destId="{89A6236C-4484-43E8-902A-65922147A3D6}" srcOrd="0" destOrd="0" presId="urn:diagrams.loki3.com/BracketList"/>
    <dgm:cxn modelId="{1035369C-0651-4D9E-9FA7-9208B0F0D045}" type="presParOf" srcId="{89A6236C-4484-43E8-902A-65922147A3D6}" destId="{32E7C937-6DA8-465B-BD1E-4ABD24693A7D}" srcOrd="0" destOrd="0" presId="urn:diagrams.loki3.com/BracketList"/>
    <dgm:cxn modelId="{24B44E86-2F37-4BE5-8BAC-C1B478E8CDA2}" type="presParOf" srcId="{32E7C937-6DA8-465B-BD1E-4ABD24693A7D}" destId="{D881BF51-85EC-4014-B828-840BDC0D97CC}" srcOrd="0" destOrd="0" presId="urn:diagrams.loki3.com/BracketList"/>
    <dgm:cxn modelId="{89A5BDED-9A33-41ED-B98F-A40D451D3D4C}" type="presParOf" srcId="{32E7C937-6DA8-465B-BD1E-4ABD24693A7D}" destId="{C745503B-606E-4B9D-83E0-1FB7EBE398FB}" srcOrd="1" destOrd="0" presId="urn:diagrams.loki3.com/BracketList"/>
    <dgm:cxn modelId="{F3BA537A-0EF7-4FB8-BBE9-E6FFA23D5E8A}" type="presParOf" srcId="{32E7C937-6DA8-465B-BD1E-4ABD24693A7D}" destId="{C4428944-BA47-43EB-B55C-37E4D03EE701}" srcOrd="2" destOrd="0" presId="urn:diagrams.loki3.com/BracketList"/>
    <dgm:cxn modelId="{3BF83D63-3668-477B-8C1F-1BA98FFE64CD}" type="presParOf" srcId="{32E7C937-6DA8-465B-BD1E-4ABD24693A7D}" destId="{7CFE2B41-FBFD-4899-BCEB-8BD889EBAF6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96547-E848-4223-855A-FBCD54E3CAFD}">
      <dsp:nvSpPr>
        <dsp:cNvPr id="0" name=""/>
        <dsp:cNvSpPr/>
      </dsp:nvSpPr>
      <dsp:spPr>
        <a:xfrm>
          <a:off x="0" y="517703"/>
          <a:ext cx="8193024" cy="165548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870" tIns="666496" rIns="635870"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What is the incidence rate of SUDEP in different epilepsy populations?</a:t>
          </a:r>
          <a:endParaRPr lang="en-US" sz="2800" kern="1200" dirty="0">
            <a:latin typeface="+mj-lt"/>
          </a:endParaRPr>
        </a:p>
      </dsp:txBody>
      <dsp:txXfrm>
        <a:off x="0" y="517703"/>
        <a:ext cx="8193024" cy="1655484"/>
      </dsp:txXfrm>
    </dsp:sp>
    <dsp:sp modelId="{71F02482-B664-492A-B95D-F10A5BFCA8A3}">
      <dsp:nvSpPr>
        <dsp:cNvPr id="0" name=""/>
        <dsp:cNvSpPr/>
      </dsp:nvSpPr>
      <dsp:spPr>
        <a:xfrm>
          <a:off x="409651" y="6501"/>
          <a:ext cx="5735116"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774" tIns="0" rIns="216774"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Clinical Question 1</a:t>
          </a:r>
        </a:p>
      </dsp:txBody>
      <dsp:txXfrm>
        <a:off x="460088" y="56938"/>
        <a:ext cx="5634242" cy="932326"/>
      </dsp:txXfrm>
    </dsp:sp>
    <dsp:sp modelId="{5C0D1215-0E01-49A4-8F60-452E4D9FC916}">
      <dsp:nvSpPr>
        <dsp:cNvPr id="0" name=""/>
        <dsp:cNvSpPr/>
      </dsp:nvSpPr>
      <dsp:spPr>
        <a:xfrm>
          <a:off x="0" y="2884185"/>
          <a:ext cx="8193024" cy="132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870" tIns="666496" rIns="635870"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Are there specific risk factors for SUDEP? </a:t>
          </a:r>
          <a:endParaRPr lang="en-US" sz="2800" kern="1200" dirty="0">
            <a:solidFill>
              <a:schemeClr val="tx1"/>
            </a:solidFill>
            <a:latin typeface="+mj-lt"/>
          </a:endParaRPr>
        </a:p>
      </dsp:txBody>
      <dsp:txXfrm>
        <a:off x="0" y="2884185"/>
        <a:ext cx="8193024" cy="1323000"/>
      </dsp:txXfrm>
    </dsp:sp>
    <dsp:sp modelId="{ECFB342C-6631-478E-9705-F58BDF4F633A}">
      <dsp:nvSpPr>
        <dsp:cNvPr id="0" name=""/>
        <dsp:cNvSpPr/>
      </dsp:nvSpPr>
      <dsp:spPr>
        <a:xfrm>
          <a:off x="440710" y="2395916"/>
          <a:ext cx="5735116"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774" tIns="0" rIns="216774"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Clinical Question 2</a:t>
          </a:r>
        </a:p>
      </dsp:txBody>
      <dsp:txXfrm>
        <a:off x="491147" y="2446353"/>
        <a:ext cx="5634242" cy="932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1BF51-85EC-4014-B828-840BDC0D97CC}">
      <dsp:nvSpPr>
        <dsp:cNvPr id="0" name=""/>
        <dsp:cNvSpPr/>
      </dsp:nvSpPr>
      <dsp:spPr>
        <a:xfrm>
          <a:off x="0" y="1843754"/>
          <a:ext cx="1480908" cy="85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Level B </a:t>
          </a:r>
        </a:p>
      </dsp:txBody>
      <dsp:txXfrm>
        <a:off x="0" y="1843754"/>
        <a:ext cx="1480908" cy="853075"/>
      </dsp:txXfrm>
    </dsp:sp>
    <dsp:sp modelId="{C745503B-606E-4B9D-83E0-1FB7EBE398FB}">
      <dsp:nvSpPr>
        <dsp:cNvPr id="0" name=""/>
        <dsp:cNvSpPr/>
      </dsp:nvSpPr>
      <dsp:spPr>
        <a:xfrm>
          <a:off x="1351977" y="1084008"/>
          <a:ext cx="412624" cy="237256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E2B41-FBFD-4899-BCEB-8BD889EBAF68}">
      <dsp:nvSpPr>
        <dsp:cNvPr id="0" name=""/>
        <dsp:cNvSpPr/>
      </dsp:nvSpPr>
      <dsp:spPr>
        <a:xfrm>
          <a:off x="1837121" y="1172729"/>
          <a:ext cx="6752828" cy="2195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Clinicians </a:t>
          </a:r>
          <a:r>
            <a:rPr lang="en-US" sz="2400" i="1" kern="1200" dirty="0"/>
            <a:t>should</a:t>
          </a:r>
          <a:r>
            <a:rPr lang="en-US" sz="2400" kern="1200" dirty="0"/>
            <a:t> inform their persons with epilepsy that seizure freedom, particularly freedom from GTCS (which is more likely to occur with medication adherence), is strongly associated with a decreased risk of SUDEP </a:t>
          </a:r>
          <a:endParaRPr lang="en-US" sz="2400" b="1" u="none" kern="1200" dirty="0"/>
        </a:p>
      </dsp:txBody>
      <dsp:txXfrm>
        <a:off x="1837121" y="1172729"/>
        <a:ext cx="6752828" cy="21951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A02B9-010D-4107-B6E7-8CF609D9DE36}">
      <dsp:nvSpPr>
        <dsp:cNvPr id="0" name=""/>
        <dsp:cNvSpPr/>
      </dsp:nvSpPr>
      <dsp:spPr>
        <a:xfrm>
          <a:off x="0" y="273928"/>
          <a:ext cx="8190891" cy="969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Systematic methods should be developed to identify and report the incidence of SUDEP in different epilepsy populations in order to obtain a better understanding of the incidence and causes of this devastating condition.</a:t>
          </a:r>
        </a:p>
      </dsp:txBody>
      <dsp:txXfrm>
        <a:off x="47311" y="321239"/>
        <a:ext cx="8096269" cy="874551"/>
      </dsp:txXfrm>
    </dsp:sp>
    <dsp:sp modelId="{138DD929-6199-442A-9562-9F0F6675E99C}">
      <dsp:nvSpPr>
        <dsp:cNvPr id="0" name=""/>
        <dsp:cNvSpPr/>
      </dsp:nvSpPr>
      <dsp:spPr>
        <a:xfrm>
          <a:off x="0" y="1255238"/>
          <a:ext cx="8190891" cy="1035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SzPts val="1200"/>
            <a:buFont typeface="+mj-lt"/>
            <a:buNone/>
          </a:pPr>
          <a:r>
            <a:rPr lang="en-US" sz="1600" kern="1200" dirty="0"/>
            <a:t>Educational efforts are needed to improve the forensic knowledge of SUDEP among professionals such as medical examiners, coroners, and pathologists in order to help determine, and document on death certificates, the etiology in individuals, and in order to improve overall knowledge of this condition.</a:t>
          </a:r>
        </a:p>
      </dsp:txBody>
      <dsp:txXfrm>
        <a:off x="50565" y="1305803"/>
        <a:ext cx="8089761" cy="934698"/>
      </dsp:txXfrm>
    </dsp:sp>
    <dsp:sp modelId="{83084CAE-EE61-4A62-BF7F-9435FF3938B1}">
      <dsp:nvSpPr>
        <dsp:cNvPr id="0" name=""/>
        <dsp:cNvSpPr/>
      </dsp:nvSpPr>
      <dsp:spPr>
        <a:xfrm>
          <a:off x="0" y="2303202"/>
          <a:ext cx="8190891" cy="1170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SzPts val="1200"/>
            <a:buFont typeface="+mj-lt"/>
            <a:buNone/>
          </a:pPr>
          <a:r>
            <a:rPr lang="en-US" sz="1600" kern="1200" dirty="0"/>
            <a:t>Research to identify preventable risk factors should be supported and encouraged so that future clinical trials will be conducted to reduce SUDEP occurrence. Of particular importance is to better understand (a) the relationship between the nature, severity, and duration of epilepsy and the occurrence of SUDEP, and (b) whether current treatments affect the risk of developing SUDEP. </a:t>
          </a:r>
        </a:p>
      </dsp:txBody>
      <dsp:txXfrm>
        <a:off x="57124" y="2360326"/>
        <a:ext cx="8076643" cy="1055948"/>
      </dsp:txXfrm>
    </dsp:sp>
    <dsp:sp modelId="{AC90E233-EDF6-4BF3-836F-9BC492DFFE42}">
      <dsp:nvSpPr>
        <dsp:cNvPr id="0" name=""/>
        <dsp:cNvSpPr/>
      </dsp:nvSpPr>
      <dsp:spPr>
        <a:xfrm>
          <a:off x="0" y="3485535"/>
          <a:ext cx="8190891" cy="1035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SzPts val="1200"/>
            <a:buFont typeface="+mj-lt"/>
            <a:buNone/>
          </a:pPr>
          <a:r>
            <a:rPr lang="en-US" sz="1600" kern="1200" dirty="0"/>
            <a:t>Because of (a) risks identified with frequent GTCS, (b) the fact that one study shows more SUDEP events occur in people in placebo arms of trials, and (c) increased SUDEP risk, serious consideration should be given to avoid assigning people with frequent GTCS to placebo for long periods.</a:t>
          </a:r>
        </a:p>
      </dsp:txBody>
      <dsp:txXfrm>
        <a:off x="50565" y="3536100"/>
        <a:ext cx="8089761" cy="934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DDB83-E0B0-4B4A-A5FC-B03308D6582A}">
      <dsp:nvSpPr>
        <dsp:cNvPr id="0" name=""/>
        <dsp:cNvSpPr/>
      </dsp:nvSpPr>
      <dsp:spPr>
        <a:xfrm>
          <a:off x="462257" y="1364696"/>
          <a:ext cx="5341933" cy="2760678"/>
        </a:xfrm>
        <a:prstGeom prst="rect">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72E09B9-6946-414B-9DD5-F367E820FC39}">
      <dsp:nvSpPr>
        <dsp:cNvPr id="0" name=""/>
        <dsp:cNvSpPr/>
      </dsp:nvSpPr>
      <dsp:spPr>
        <a:xfrm>
          <a:off x="828973" y="1488065"/>
          <a:ext cx="2251908" cy="23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rtl="0">
            <a:lnSpc>
              <a:spcPct val="90000"/>
            </a:lnSpc>
            <a:spcBef>
              <a:spcPct val="0"/>
            </a:spcBef>
            <a:spcAft>
              <a:spcPct val="35000"/>
            </a:spcAft>
            <a:buNone/>
          </a:pPr>
          <a:r>
            <a:rPr lang="en-US" sz="2200" b="1" kern="1200" dirty="0"/>
            <a:t>Inclusion criteria</a:t>
          </a:r>
          <a:r>
            <a:rPr lang="en-US" sz="2200" kern="1200" dirty="0"/>
            <a:t>:</a:t>
          </a:r>
        </a:p>
        <a:p>
          <a:pPr marL="171450" lvl="1" indent="-171450" algn="l" defTabSz="711200" rtl="0">
            <a:lnSpc>
              <a:spcPct val="90000"/>
            </a:lnSpc>
            <a:spcBef>
              <a:spcPct val="0"/>
            </a:spcBef>
            <a:spcAft>
              <a:spcPct val="15000"/>
            </a:spcAft>
            <a:buChar char="•"/>
          </a:pPr>
          <a:r>
            <a:rPr lang="en-US" sz="1600" kern="1200" dirty="0"/>
            <a:t>Randomized studies pertinent to the questions</a:t>
          </a:r>
        </a:p>
        <a:p>
          <a:pPr marL="171450" lvl="1" indent="-171450" algn="l" defTabSz="711200" rtl="0">
            <a:lnSpc>
              <a:spcPct val="90000"/>
            </a:lnSpc>
            <a:spcBef>
              <a:spcPct val="0"/>
            </a:spcBef>
            <a:spcAft>
              <a:spcPct val="15000"/>
            </a:spcAft>
            <a:buChar char="•"/>
          </a:pPr>
          <a:r>
            <a:rPr lang="en-US" sz="1600" kern="1200" dirty="0"/>
            <a:t>n &gt; 10</a:t>
          </a:r>
        </a:p>
        <a:p>
          <a:pPr marL="171450" lvl="1" indent="-171450" algn="l" defTabSz="711200" rtl="0">
            <a:lnSpc>
              <a:spcPct val="90000"/>
            </a:lnSpc>
            <a:spcBef>
              <a:spcPct val="0"/>
            </a:spcBef>
            <a:spcAft>
              <a:spcPct val="15000"/>
            </a:spcAft>
            <a:buChar char="•"/>
          </a:pPr>
          <a:r>
            <a:rPr lang="en-US" sz="1600" kern="1200" dirty="0"/>
            <a:t>SUDEP definition provide by Nashef 1997, </a:t>
          </a:r>
          <a:r>
            <a:rPr lang="en-US" sz="1600" kern="1200" baseline="30000" dirty="0"/>
            <a:t>e3</a:t>
          </a:r>
          <a:r>
            <a:rPr lang="en-US" sz="1600" kern="1200" dirty="0"/>
            <a:t>, Annegers 1997, </a:t>
          </a:r>
          <a:r>
            <a:rPr lang="en-US" sz="1600" kern="1200" baseline="30000" dirty="0"/>
            <a:t>e4</a:t>
          </a:r>
          <a:r>
            <a:rPr lang="en-US" sz="1600" kern="1200" dirty="0"/>
            <a:t>, and Leetstma et al 1997</a:t>
          </a:r>
          <a:r>
            <a:rPr lang="en-US" sz="1600" kern="1200" baseline="30000" dirty="0"/>
            <a:t>e5</a:t>
          </a:r>
        </a:p>
      </dsp:txBody>
      <dsp:txXfrm>
        <a:off x="828973" y="1488065"/>
        <a:ext cx="2251908" cy="2361727"/>
      </dsp:txXfrm>
    </dsp:sp>
    <dsp:sp modelId="{7185CDED-4CEB-4645-BEBD-5504636DD163}">
      <dsp:nvSpPr>
        <dsp:cNvPr id="0" name=""/>
        <dsp:cNvSpPr/>
      </dsp:nvSpPr>
      <dsp:spPr>
        <a:xfrm>
          <a:off x="3256677" y="1488065"/>
          <a:ext cx="2480622" cy="23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rtl="0">
            <a:lnSpc>
              <a:spcPct val="90000"/>
            </a:lnSpc>
            <a:spcBef>
              <a:spcPct val="0"/>
            </a:spcBef>
            <a:spcAft>
              <a:spcPct val="35000"/>
            </a:spcAft>
            <a:buNone/>
          </a:pPr>
          <a:r>
            <a:rPr lang="en-US" sz="2200" b="1" kern="1200" dirty="0"/>
            <a:t>Exclusion criteria</a:t>
          </a:r>
          <a:r>
            <a:rPr lang="en-US" sz="2200" kern="1200" dirty="0"/>
            <a:t>:</a:t>
          </a:r>
        </a:p>
        <a:p>
          <a:pPr marL="171450" lvl="1" indent="-171450" algn="l" defTabSz="711200" rtl="0">
            <a:lnSpc>
              <a:spcPct val="90000"/>
            </a:lnSpc>
            <a:spcBef>
              <a:spcPct val="0"/>
            </a:spcBef>
            <a:spcAft>
              <a:spcPct val="15000"/>
            </a:spcAft>
            <a:buChar char="•"/>
          </a:pPr>
          <a:r>
            <a:rPr lang="en-US" sz="1600" kern="1200" baseline="0" dirty="0"/>
            <a:t>Studies in animals</a:t>
          </a:r>
        </a:p>
        <a:p>
          <a:pPr marL="171450" lvl="1" indent="-171450" algn="l" defTabSz="711200" rtl="0">
            <a:lnSpc>
              <a:spcPct val="90000"/>
            </a:lnSpc>
            <a:spcBef>
              <a:spcPct val="0"/>
            </a:spcBef>
            <a:spcAft>
              <a:spcPct val="15000"/>
            </a:spcAft>
            <a:buChar char="•"/>
          </a:pPr>
          <a:r>
            <a:rPr lang="en-US" sz="1600" kern="1200" baseline="0" dirty="0"/>
            <a:t>Languages other than English</a:t>
          </a:r>
        </a:p>
      </dsp:txBody>
      <dsp:txXfrm>
        <a:off x="3256677" y="1488065"/>
        <a:ext cx="2480622" cy="2361727"/>
      </dsp:txXfrm>
    </dsp:sp>
    <dsp:sp modelId="{F194D3BC-DA40-41C0-AD32-06ECB1ACCB69}">
      <dsp:nvSpPr>
        <dsp:cNvPr id="0" name=""/>
        <dsp:cNvSpPr/>
      </dsp:nvSpPr>
      <dsp:spPr>
        <a:xfrm>
          <a:off x="192286" y="778787"/>
          <a:ext cx="784247" cy="784247"/>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21D8C02-203B-4058-82DB-2E5AC76528E2}">
      <dsp:nvSpPr>
        <dsp:cNvPr id="0" name=""/>
        <dsp:cNvSpPr/>
      </dsp:nvSpPr>
      <dsp:spPr>
        <a:xfrm>
          <a:off x="5218516" y="1016811"/>
          <a:ext cx="738115" cy="25294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A3BEA2A-5776-4C60-B79A-AC2985044ADB}">
      <dsp:nvSpPr>
        <dsp:cNvPr id="0" name=""/>
        <dsp:cNvSpPr/>
      </dsp:nvSpPr>
      <dsp:spPr>
        <a:xfrm>
          <a:off x="3076888" y="1304178"/>
          <a:ext cx="614" cy="2255676"/>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FD987-10F3-4775-A3E0-A8179C9D3787}">
      <dsp:nvSpPr>
        <dsp:cNvPr id="0" name=""/>
        <dsp:cNvSpPr/>
      </dsp:nvSpPr>
      <dsp:spPr>
        <a:xfrm rot="5745427">
          <a:off x="-14724" y="1101133"/>
          <a:ext cx="2507120" cy="1468716"/>
        </a:xfrm>
        <a:prstGeom prst="swooshArrow">
          <a:avLst>
            <a:gd name="adj1" fmla="val 16310"/>
            <a:gd name="adj2" fmla="val 313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0F272F-18B0-4A79-A970-0C7D36E020C9}">
      <dsp:nvSpPr>
        <dsp:cNvPr id="0" name=""/>
        <dsp:cNvSpPr/>
      </dsp:nvSpPr>
      <dsp:spPr>
        <a:xfrm>
          <a:off x="-109198" y="151378"/>
          <a:ext cx="1886822" cy="20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US" sz="2000" kern="1200" dirty="0"/>
            <a:t>1,068 abstracts</a:t>
          </a:r>
        </a:p>
      </dsp:txBody>
      <dsp:txXfrm>
        <a:off x="-109198" y="151378"/>
        <a:ext cx="1886822" cy="207044"/>
      </dsp:txXfrm>
    </dsp:sp>
    <dsp:sp modelId="{BEA575A5-8D31-4AEB-8489-E6007AA63EAC}">
      <dsp:nvSpPr>
        <dsp:cNvPr id="0" name=""/>
        <dsp:cNvSpPr/>
      </dsp:nvSpPr>
      <dsp:spPr>
        <a:xfrm>
          <a:off x="1018629" y="3280268"/>
          <a:ext cx="1362739" cy="429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r>
            <a:rPr lang="en-US" sz="2000" kern="1200" dirty="0"/>
            <a:t>35 rated articles</a:t>
          </a:r>
        </a:p>
      </dsp:txBody>
      <dsp:txXfrm>
        <a:off x="1018629" y="3280268"/>
        <a:ext cx="1362739" cy="429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F946-2A69-4FCC-B2B6-436656B57144}">
      <dsp:nvSpPr>
        <dsp:cNvPr id="0" name=""/>
        <dsp:cNvSpPr/>
      </dsp:nvSpPr>
      <dsp:spPr>
        <a:xfrm>
          <a:off x="2586" y="122050"/>
          <a:ext cx="2521359"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t>Class II</a:t>
          </a:r>
        </a:p>
      </dsp:txBody>
      <dsp:txXfrm>
        <a:off x="2586" y="122050"/>
        <a:ext cx="2521359" cy="489600"/>
      </dsp:txXfrm>
    </dsp:sp>
    <dsp:sp modelId="{1C0C15C2-D5BC-4F98-A61B-A9F4CA3E90B1}">
      <dsp:nvSpPr>
        <dsp:cNvPr id="0" name=""/>
        <dsp:cNvSpPr/>
      </dsp:nvSpPr>
      <dsp:spPr>
        <a:xfrm>
          <a:off x="2586" y="611650"/>
          <a:ext cx="2521359" cy="36690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solidFill>
                <a:srgbClr val="231F20"/>
              </a:solidFill>
              <a:effectLst/>
              <a:latin typeface="+mn-lt"/>
              <a:ea typeface="KeplerStd-LightScn"/>
            </a:rPr>
            <a:t>A non–population-based nonclinical cohort (e.g., mailing list, volunteer panel) or a general medical, neurology clinic/center without a specialized interest in the outcome. Study meets criteria a and b (see Class I)</a:t>
          </a:r>
          <a:endParaRPr lang="en-US" sz="1700" kern="1200" dirty="0">
            <a:latin typeface="+mn-lt"/>
          </a:endParaRPr>
        </a:p>
        <a:p>
          <a:pPr marL="171450" lvl="1" indent="-171450" algn="l" defTabSz="755650" rtl="0">
            <a:lnSpc>
              <a:spcPct val="90000"/>
            </a:lnSpc>
            <a:spcBef>
              <a:spcPct val="0"/>
            </a:spcBef>
            <a:spcAft>
              <a:spcPct val="15000"/>
            </a:spcAft>
            <a:buChar char="•"/>
          </a:pPr>
          <a:r>
            <a:rPr lang="en-US" sz="1700" kern="1200" dirty="0">
              <a:solidFill>
                <a:srgbClr val="231F20"/>
              </a:solidFill>
              <a:effectLst/>
              <a:latin typeface="+mn-lt"/>
              <a:ea typeface="KeplerStd-LightScn"/>
            </a:rPr>
            <a:t>The outcome is objective </a:t>
          </a:r>
          <a:endParaRPr lang="en-US" sz="1700" kern="1200" dirty="0">
            <a:latin typeface="+mn-lt"/>
          </a:endParaRPr>
        </a:p>
      </dsp:txBody>
      <dsp:txXfrm>
        <a:off x="2586" y="611650"/>
        <a:ext cx="2521359" cy="3669035"/>
      </dsp:txXfrm>
    </dsp:sp>
    <dsp:sp modelId="{5C7820D5-A0D3-48B1-ABBE-E575E12198F3}">
      <dsp:nvSpPr>
        <dsp:cNvPr id="0" name=""/>
        <dsp:cNvSpPr/>
      </dsp:nvSpPr>
      <dsp:spPr>
        <a:xfrm>
          <a:off x="2876935" y="122050"/>
          <a:ext cx="2521359"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t>Class III</a:t>
          </a:r>
        </a:p>
      </dsp:txBody>
      <dsp:txXfrm>
        <a:off x="2876935" y="122050"/>
        <a:ext cx="2521359" cy="489600"/>
      </dsp:txXfrm>
    </dsp:sp>
    <dsp:sp modelId="{3828889F-6800-4DA5-BA68-AF001A843AB9}">
      <dsp:nvSpPr>
        <dsp:cNvPr id="0" name=""/>
        <dsp:cNvSpPr/>
      </dsp:nvSpPr>
      <dsp:spPr>
        <a:xfrm>
          <a:off x="2876935" y="611650"/>
          <a:ext cx="2521359" cy="36690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A referral cohort from a center with a potential specialized interest in the outcome</a:t>
          </a:r>
        </a:p>
      </dsp:txBody>
      <dsp:txXfrm>
        <a:off x="2876935" y="611650"/>
        <a:ext cx="2521359" cy="3669035"/>
      </dsp:txXfrm>
    </dsp:sp>
    <dsp:sp modelId="{02179A17-3A93-40C6-A690-FD97DCBE2B02}">
      <dsp:nvSpPr>
        <dsp:cNvPr id="0" name=""/>
        <dsp:cNvSpPr/>
      </dsp:nvSpPr>
      <dsp:spPr>
        <a:xfrm>
          <a:off x="5751284" y="122050"/>
          <a:ext cx="2521359"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t>Class IV</a:t>
          </a:r>
        </a:p>
      </dsp:txBody>
      <dsp:txXfrm>
        <a:off x="5751284" y="122050"/>
        <a:ext cx="2521359" cy="489600"/>
      </dsp:txXfrm>
    </dsp:sp>
    <dsp:sp modelId="{1E6F0470-808B-430D-BB3B-6C1D7E6CB23D}">
      <dsp:nvSpPr>
        <dsp:cNvPr id="0" name=""/>
        <dsp:cNvSpPr/>
      </dsp:nvSpPr>
      <dsp:spPr>
        <a:xfrm>
          <a:off x="5751284" y="611650"/>
          <a:ext cx="2521359" cy="36690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Did not include person at risk for the outcome</a:t>
          </a:r>
        </a:p>
        <a:p>
          <a:pPr marL="171450" lvl="1" indent="-171450" algn="l" defTabSz="755650" rtl="0">
            <a:lnSpc>
              <a:spcPct val="90000"/>
            </a:lnSpc>
            <a:spcBef>
              <a:spcPct val="0"/>
            </a:spcBef>
            <a:spcAft>
              <a:spcPct val="15000"/>
            </a:spcAft>
            <a:buChar char="•"/>
          </a:pPr>
          <a:r>
            <a:rPr lang="en-US" sz="1700" kern="1200" dirty="0"/>
            <a:t>Did not statistically sample patients or patients specifically selected for inclusion by outcome</a:t>
          </a:r>
        </a:p>
        <a:p>
          <a:pPr marL="171450" lvl="1" indent="-171450" algn="l" defTabSz="755650" rtl="0">
            <a:lnSpc>
              <a:spcPct val="90000"/>
            </a:lnSpc>
            <a:spcBef>
              <a:spcPct val="0"/>
            </a:spcBef>
            <a:spcAft>
              <a:spcPct val="15000"/>
            </a:spcAft>
            <a:buChar char="•"/>
          </a:pPr>
          <a:r>
            <a:rPr lang="en-US" sz="1700" kern="1200" dirty="0"/>
            <a:t>Undefined or unaccepted screening procedure or outcome measure</a:t>
          </a:r>
        </a:p>
        <a:p>
          <a:pPr marL="171450" lvl="1" indent="-171450" algn="l" defTabSz="755650" rtl="0">
            <a:lnSpc>
              <a:spcPct val="90000"/>
            </a:lnSpc>
            <a:spcBef>
              <a:spcPct val="0"/>
            </a:spcBef>
            <a:spcAft>
              <a:spcPct val="15000"/>
            </a:spcAft>
            <a:buChar char="•"/>
          </a:pPr>
          <a:r>
            <a:rPr lang="en-US" sz="1700" kern="1200" dirty="0"/>
            <a:t>No measure of frequency or statistical precision calculable</a:t>
          </a:r>
        </a:p>
      </dsp:txBody>
      <dsp:txXfrm>
        <a:off x="5751284" y="611650"/>
        <a:ext cx="2521359" cy="3669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F946-2A69-4FCC-B2B6-436656B57144}">
      <dsp:nvSpPr>
        <dsp:cNvPr id="0" name=""/>
        <dsp:cNvSpPr/>
      </dsp:nvSpPr>
      <dsp:spPr>
        <a:xfrm>
          <a:off x="2586" y="126327"/>
          <a:ext cx="2521359"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Class II</a:t>
          </a:r>
        </a:p>
      </dsp:txBody>
      <dsp:txXfrm>
        <a:off x="2586" y="126327"/>
        <a:ext cx="2521359" cy="460800"/>
      </dsp:txXfrm>
    </dsp:sp>
    <dsp:sp modelId="{1C0C15C2-D5BC-4F98-A61B-A9F4CA3E90B1}">
      <dsp:nvSpPr>
        <dsp:cNvPr id="0" name=""/>
        <dsp:cNvSpPr/>
      </dsp:nvSpPr>
      <dsp:spPr>
        <a:xfrm>
          <a:off x="2586" y="587127"/>
          <a:ext cx="2521359"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rgbClr val="231F20"/>
              </a:solidFill>
              <a:effectLst/>
              <a:latin typeface="+mn-lt"/>
              <a:ea typeface="KeplerStd-LightScn"/>
            </a:rPr>
            <a:t>Cohort study with retrospective data collection or case-control study. Study meets criteria a and b (see Class I)</a:t>
          </a:r>
          <a:endParaRPr lang="en-US" sz="1600" kern="1200" dirty="0">
            <a:latin typeface="+mn-lt"/>
          </a:endParaRPr>
        </a:p>
        <a:p>
          <a:pPr marL="171450" lvl="1" indent="-171450" algn="l" defTabSz="711200" rtl="0">
            <a:lnSpc>
              <a:spcPct val="90000"/>
            </a:lnSpc>
            <a:spcBef>
              <a:spcPct val="0"/>
            </a:spcBef>
            <a:spcAft>
              <a:spcPct val="15000"/>
            </a:spcAft>
            <a:buChar char="•"/>
          </a:pPr>
          <a:r>
            <a:rPr lang="en-US" sz="1600" kern="1200" dirty="0">
              <a:latin typeface="+mn-lt"/>
            </a:rPr>
            <a:t>Includes a broad spectrum of persons with and without the risk factor and the outcome</a:t>
          </a:r>
        </a:p>
        <a:p>
          <a:pPr marL="171450" lvl="1" indent="-171450" algn="l" defTabSz="711200" rtl="0">
            <a:lnSpc>
              <a:spcPct val="90000"/>
            </a:lnSpc>
            <a:spcBef>
              <a:spcPct val="0"/>
            </a:spcBef>
            <a:spcAft>
              <a:spcPct val="15000"/>
            </a:spcAft>
            <a:buChar char="•"/>
          </a:pPr>
          <a:r>
            <a:rPr lang="en-US" sz="1600" kern="1200" dirty="0">
              <a:latin typeface="+mn-lt"/>
            </a:rPr>
            <a:t>The presence of the risk factor and outcome are determined objectively or without knowledge of one another</a:t>
          </a:r>
        </a:p>
      </dsp:txBody>
      <dsp:txXfrm>
        <a:off x="2586" y="587127"/>
        <a:ext cx="2521359" cy="3689280"/>
      </dsp:txXfrm>
    </dsp:sp>
    <dsp:sp modelId="{5C7820D5-A0D3-48B1-ABBE-E575E12198F3}">
      <dsp:nvSpPr>
        <dsp:cNvPr id="0" name=""/>
        <dsp:cNvSpPr/>
      </dsp:nvSpPr>
      <dsp:spPr>
        <a:xfrm>
          <a:off x="2876935" y="126327"/>
          <a:ext cx="2521359"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Class III</a:t>
          </a:r>
        </a:p>
      </dsp:txBody>
      <dsp:txXfrm>
        <a:off x="2876935" y="126327"/>
        <a:ext cx="2521359" cy="460800"/>
      </dsp:txXfrm>
    </dsp:sp>
    <dsp:sp modelId="{3828889F-6800-4DA5-BA68-AF001A843AB9}">
      <dsp:nvSpPr>
        <dsp:cNvPr id="0" name=""/>
        <dsp:cNvSpPr/>
      </dsp:nvSpPr>
      <dsp:spPr>
        <a:xfrm>
          <a:off x="2876935" y="587127"/>
          <a:ext cx="2521359"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Cohort or case control study</a:t>
          </a:r>
        </a:p>
        <a:p>
          <a:pPr marL="171450" lvl="1" indent="-171450" algn="l" defTabSz="711200" rtl="0">
            <a:lnSpc>
              <a:spcPct val="90000"/>
            </a:lnSpc>
            <a:spcBef>
              <a:spcPct val="0"/>
            </a:spcBef>
            <a:spcAft>
              <a:spcPct val="15000"/>
            </a:spcAft>
            <a:buChar char="•"/>
          </a:pPr>
          <a:r>
            <a:rPr lang="en-US" sz="1600" kern="1200" dirty="0"/>
            <a:t>Narrow spectrum of persons with or without the disease</a:t>
          </a:r>
        </a:p>
        <a:p>
          <a:pPr marL="171450" lvl="1" indent="-171450" algn="l" defTabSz="711200" rtl="0">
            <a:lnSpc>
              <a:spcPct val="90000"/>
            </a:lnSpc>
            <a:spcBef>
              <a:spcPct val="0"/>
            </a:spcBef>
            <a:spcAft>
              <a:spcPct val="15000"/>
            </a:spcAft>
            <a:buChar char="•"/>
          </a:pPr>
          <a:r>
            <a:rPr lang="en-US" sz="1600" kern="1200" dirty="0"/>
            <a:t>The presence of the risk factor and outcome are determined objectively, without knowledge of the other or by different investigators</a:t>
          </a:r>
        </a:p>
      </dsp:txBody>
      <dsp:txXfrm>
        <a:off x="2876935" y="587127"/>
        <a:ext cx="2521359" cy="3689280"/>
      </dsp:txXfrm>
    </dsp:sp>
    <dsp:sp modelId="{02179A17-3A93-40C6-A690-FD97DCBE2B02}">
      <dsp:nvSpPr>
        <dsp:cNvPr id="0" name=""/>
        <dsp:cNvSpPr/>
      </dsp:nvSpPr>
      <dsp:spPr>
        <a:xfrm>
          <a:off x="5751284" y="126327"/>
          <a:ext cx="2521359"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Class IV</a:t>
          </a:r>
        </a:p>
      </dsp:txBody>
      <dsp:txXfrm>
        <a:off x="5751284" y="126327"/>
        <a:ext cx="2521359" cy="460800"/>
      </dsp:txXfrm>
    </dsp:sp>
    <dsp:sp modelId="{1E6F0470-808B-430D-BB3B-6C1D7E6CB23D}">
      <dsp:nvSpPr>
        <dsp:cNvPr id="0" name=""/>
        <dsp:cNvSpPr/>
      </dsp:nvSpPr>
      <dsp:spPr>
        <a:xfrm>
          <a:off x="5751284" y="587127"/>
          <a:ext cx="2521359" cy="3689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Did not include persons at risk for the outcome</a:t>
          </a:r>
        </a:p>
        <a:p>
          <a:pPr marL="171450" lvl="1" indent="-171450" algn="l" defTabSz="711200" rtl="0">
            <a:lnSpc>
              <a:spcPct val="90000"/>
            </a:lnSpc>
            <a:spcBef>
              <a:spcPct val="0"/>
            </a:spcBef>
            <a:spcAft>
              <a:spcPct val="15000"/>
            </a:spcAft>
            <a:buChar char="•"/>
          </a:pPr>
          <a:r>
            <a:rPr lang="en-US" sz="1600" kern="1200" dirty="0"/>
            <a:t>Did not include patients with and without the risk factor</a:t>
          </a:r>
        </a:p>
        <a:p>
          <a:pPr marL="171450" lvl="1" indent="-171450" algn="l" defTabSz="711200" rtl="0">
            <a:lnSpc>
              <a:spcPct val="90000"/>
            </a:lnSpc>
            <a:spcBef>
              <a:spcPct val="0"/>
            </a:spcBef>
            <a:spcAft>
              <a:spcPct val="15000"/>
            </a:spcAft>
            <a:buChar char="•"/>
          </a:pPr>
          <a:r>
            <a:rPr lang="en-US" sz="1600" kern="1200" dirty="0"/>
            <a:t>Undefined or unaccepted measures of risk factors or outcomes</a:t>
          </a:r>
        </a:p>
        <a:p>
          <a:pPr marL="171450" lvl="1" indent="-171450" algn="l" defTabSz="711200" rtl="0">
            <a:lnSpc>
              <a:spcPct val="90000"/>
            </a:lnSpc>
            <a:spcBef>
              <a:spcPct val="0"/>
            </a:spcBef>
            <a:spcAft>
              <a:spcPct val="15000"/>
            </a:spcAft>
            <a:buChar char="•"/>
          </a:pPr>
          <a:r>
            <a:rPr lang="en-US" sz="1600" kern="1200" dirty="0"/>
            <a:t>No measures of association or statistical precision presented or calculable</a:t>
          </a:r>
        </a:p>
      </dsp:txBody>
      <dsp:txXfrm>
        <a:off x="5751284" y="587127"/>
        <a:ext cx="2521359" cy="3689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1BF51-85EC-4014-B828-840BDC0D97CC}">
      <dsp:nvSpPr>
        <dsp:cNvPr id="0" name=""/>
        <dsp:cNvSpPr/>
      </dsp:nvSpPr>
      <dsp:spPr>
        <a:xfrm>
          <a:off x="0" y="1843754"/>
          <a:ext cx="1480908" cy="85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Level B </a:t>
          </a:r>
        </a:p>
      </dsp:txBody>
      <dsp:txXfrm>
        <a:off x="0" y="1843754"/>
        <a:ext cx="1480908" cy="853075"/>
      </dsp:txXfrm>
    </dsp:sp>
    <dsp:sp modelId="{C745503B-606E-4B9D-83E0-1FB7EBE398FB}">
      <dsp:nvSpPr>
        <dsp:cNvPr id="0" name=""/>
        <dsp:cNvSpPr/>
      </dsp:nvSpPr>
      <dsp:spPr>
        <a:xfrm>
          <a:off x="1351977" y="604447"/>
          <a:ext cx="412624" cy="333169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E2B41-FBFD-4899-BCEB-8BD889EBAF68}">
      <dsp:nvSpPr>
        <dsp:cNvPr id="0" name=""/>
        <dsp:cNvSpPr/>
      </dsp:nvSpPr>
      <dsp:spPr>
        <a:xfrm>
          <a:off x="1837121" y="729033"/>
          <a:ext cx="6752828" cy="30825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Clinicians caring for children with epilepsy </a:t>
          </a:r>
          <a:r>
            <a:rPr lang="en-US" sz="2400" i="1" kern="1200" dirty="0"/>
            <a:t>should</a:t>
          </a:r>
          <a:r>
            <a:rPr lang="en-US" sz="2400" kern="1200" dirty="0"/>
            <a:t> inform the children’s parents or guardians that</a:t>
          </a:r>
          <a:endParaRPr lang="en-US" sz="2400" b="1" u="none" kern="1200" dirty="0"/>
        </a:p>
        <a:p>
          <a:pPr marL="457200" lvl="2" indent="-228600" algn="l" defTabSz="1066800">
            <a:lnSpc>
              <a:spcPct val="90000"/>
            </a:lnSpc>
            <a:spcBef>
              <a:spcPct val="0"/>
            </a:spcBef>
            <a:spcAft>
              <a:spcPct val="15000"/>
            </a:spcAft>
            <a:buFont typeface="Symbol" panose="05050102010706020507" pitchFamily="18" charset="2"/>
            <a:buChar char=""/>
          </a:pPr>
          <a:r>
            <a:rPr lang="en-US" sz="2400" kern="1200" dirty="0"/>
            <a:t>There is a rare risk of SUDEP</a:t>
          </a:r>
        </a:p>
        <a:p>
          <a:pPr marL="457200" lvl="2" indent="-228600" algn="l" defTabSz="1066800">
            <a:lnSpc>
              <a:spcPct val="90000"/>
            </a:lnSpc>
            <a:spcBef>
              <a:spcPct val="0"/>
            </a:spcBef>
            <a:spcAft>
              <a:spcPct val="15000"/>
            </a:spcAft>
            <a:buFont typeface="Symbol" panose="05050102010706020507" pitchFamily="18" charset="2"/>
            <a:buChar char=""/>
          </a:pPr>
          <a:r>
            <a:rPr lang="en-US" sz="2400" kern="1200" dirty="0"/>
            <a:t>In 1 year, SUDEP typically affects 1 in 4,500 children with epilepsy; in other words, annually, 4,499 of 4,500 children will not be affected by SUDEP </a:t>
          </a:r>
        </a:p>
      </dsp:txBody>
      <dsp:txXfrm>
        <a:off x="1837121" y="729033"/>
        <a:ext cx="6752828" cy="3082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1BF51-85EC-4014-B828-840BDC0D97CC}">
      <dsp:nvSpPr>
        <dsp:cNvPr id="0" name=""/>
        <dsp:cNvSpPr/>
      </dsp:nvSpPr>
      <dsp:spPr>
        <a:xfrm>
          <a:off x="0" y="1843754"/>
          <a:ext cx="1480908" cy="85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Level B </a:t>
          </a:r>
        </a:p>
      </dsp:txBody>
      <dsp:txXfrm>
        <a:off x="0" y="1843754"/>
        <a:ext cx="1480908" cy="853075"/>
      </dsp:txXfrm>
    </dsp:sp>
    <dsp:sp modelId="{C745503B-606E-4B9D-83E0-1FB7EBE398FB}">
      <dsp:nvSpPr>
        <dsp:cNvPr id="0" name=""/>
        <dsp:cNvSpPr/>
      </dsp:nvSpPr>
      <dsp:spPr>
        <a:xfrm>
          <a:off x="1351977" y="806367"/>
          <a:ext cx="412624" cy="292784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E2B41-FBFD-4899-BCEB-8BD889EBAF68}">
      <dsp:nvSpPr>
        <dsp:cNvPr id="0" name=""/>
        <dsp:cNvSpPr/>
      </dsp:nvSpPr>
      <dsp:spPr>
        <a:xfrm>
          <a:off x="1837121" y="915852"/>
          <a:ext cx="6752828" cy="2708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Clinicians </a:t>
          </a:r>
          <a:r>
            <a:rPr lang="en-US" sz="2400" i="1" kern="1200" dirty="0"/>
            <a:t>should</a:t>
          </a:r>
          <a:r>
            <a:rPr lang="en-US" sz="2400" kern="1200" dirty="0"/>
            <a:t> inform their adult persons with epilepsy that </a:t>
          </a:r>
          <a:endParaRPr lang="en-US" sz="2400" b="1" u="none" kern="1200" dirty="0"/>
        </a:p>
        <a:p>
          <a:pPr marL="457200" lvl="2" indent="-228600" algn="l" defTabSz="1066800">
            <a:lnSpc>
              <a:spcPct val="90000"/>
            </a:lnSpc>
            <a:spcBef>
              <a:spcPct val="0"/>
            </a:spcBef>
            <a:spcAft>
              <a:spcPct val="15000"/>
            </a:spcAft>
            <a:buFont typeface="Symbol" panose="05050102010706020507" pitchFamily="18" charset="2"/>
            <a:buChar char=""/>
          </a:pPr>
          <a:r>
            <a:rPr lang="en-US" sz="2400" kern="1200" dirty="0"/>
            <a:t>There is a small risk of SUDEP</a:t>
          </a:r>
        </a:p>
        <a:p>
          <a:pPr marL="457200" lvl="2" indent="-228600" algn="l" defTabSz="1066800">
            <a:lnSpc>
              <a:spcPct val="90000"/>
            </a:lnSpc>
            <a:spcBef>
              <a:spcPct val="0"/>
            </a:spcBef>
            <a:spcAft>
              <a:spcPct val="15000"/>
            </a:spcAft>
            <a:buFont typeface="Symbol" panose="05050102010706020507" pitchFamily="18" charset="2"/>
            <a:buChar char=""/>
          </a:pPr>
          <a:r>
            <a:rPr lang="en-US" sz="2400" kern="1200" dirty="0"/>
            <a:t>In 1 year, SUDEP typically affects 1 in 1,000 adults with epilepsy; in other words, annually, 999 of 1,000 adults will not be affected by SUDEP </a:t>
          </a:r>
        </a:p>
      </dsp:txBody>
      <dsp:txXfrm>
        <a:off x="1837121" y="915852"/>
        <a:ext cx="6752828" cy="2708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1BF51-85EC-4014-B828-840BDC0D97CC}">
      <dsp:nvSpPr>
        <dsp:cNvPr id="0" name=""/>
        <dsp:cNvSpPr/>
      </dsp:nvSpPr>
      <dsp:spPr>
        <a:xfrm>
          <a:off x="0" y="1843754"/>
          <a:ext cx="1480908" cy="85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Level B </a:t>
          </a:r>
        </a:p>
      </dsp:txBody>
      <dsp:txXfrm>
        <a:off x="0" y="1843754"/>
        <a:ext cx="1480908" cy="853075"/>
      </dsp:txXfrm>
    </dsp:sp>
    <dsp:sp modelId="{C745503B-606E-4B9D-83E0-1FB7EBE398FB}">
      <dsp:nvSpPr>
        <dsp:cNvPr id="0" name=""/>
        <dsp:cNvSpPr/>
      </dsp:nvSpPr>
      <dsp:spPr>
        <a:xfrm>
          <a:off x="1351977" y="882088"/>
          <a:ext cx="412624" cy="277640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E2B41-FBFD-4899-BCEB-8BD889EBAF68}">
      <dsp:nvSpPr>
        <dsp:cNvPr id="0" name=""/>
        <dsp:cNvSpPr/>
      </dsp:nvSpPr>
      <dsp:spPr>
        <a:xfrm>
          <a:off x="1837121" y="985909"/>
          <a:ext cx="6752828" cy="25687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For persons with epilepsy who continue to experience GTCS, clinicians </a:t>
          </a:r>
          <a:r>
            <a:rPr lang="en-US" sz="2400" i="1" kern="1200" dirty="0"/>
            <a:t>should</a:t>
          </a:r>
          <a:r>
            <a:rPr lang="en-US" sz="2400" kern="1200" dirty="0"/>
            <a:t> continue to actively manage epilepsy therapies to reduce seizure occurrences and the risk of SUDEP while incorporating patient preferences and weighing the risks and benefits of any new approach</a:t>
          </a:r>
          <a:endParaRPr lang="en-US" sz="2400" b="1" u="none" kern="1200" dirty="0"/>
        </a:p>
      </dsp:txBody>
      <dsp:txXfrm>
        <a:off x="1837121" y="985909"/>
        <a:ext cx="6752828" cy="25687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1BF51-85EC-4014-B828-840BDC0D97CC}">
      <dsp:nvSpPr>
        <dsp:cNvPr id="0" name=""/>
        <dsp:cNvSpPr/>
      </dsp:nvSpPr>
      <dsp:spPr>
        <a:xfrm>
          <a:off x="0" y="1843754"/>
          <a:ext cx="1480908" cy="85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t>Level C </a:t>
          </a:r>
        </a:p>
      </dsp:txBody>
      <dsp:txXfrm>
        <a:off x="0" y="1843754"/>
        <a:ext cx="1480908" cy="853075"/>
      </dsp:txXfrm>
    </dsp:sp>
    <dsp:sp modelId="{C745503B-606E-4B9D-83E0-1FB7EBE398FB}">
      <dsp:nvSpPr>
        <dsp:cNvPr id="0" name=""/>
        <dsp:cNvSpPr/>
      </dsp:nvSpPr>
      <dsp:spPr>
        <a:xfrm>
          <a:off x="1351977" y="680167"/>
          <a:ext cx="412624" cy="31802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E2B41-FBFD-4899-BCEB-8BD889EBAF68}">
      <dsp:nvSpPr>
        <dsp:cNvPr id="0" name=""/>
        <dsp:cNvSpPr/>
      </dsp:nvSpPr>
      <dsp:spPr>
        <a:xfrm>
          <a:off x="1837121" y="799090"/>
          <a:ext cx="6752828" cy="29424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For persons with frequent GTCS and nocturnal seizures, clinicians </a:t>
          </a:r>
          <a:r>
            <a:rPr lang="en-US" sz="2400" i="1" kern="1200" dirty="0"/>
            <a:t>may</a:t>
          </a:r>
          <a:r>
            <a:rPr lang="en-US" sz="2400" kern="1200" dirty="0"/>
            <a:t> advise selected patients and families, if permitted by their individualized epilepsy and psychosocial circumstances, to use nocturnal supervision or other nocturnal precautions, such as the use of a remote listening device, to reduce SUDEP risk </a:t>
          </a:r>
          <a:endParaRPr lang="en-US" sz="2400" b="1" u="none" kern="1200" dirty="0"/>
        </a:p>
      </dsp:txBody>
      <dsp:txXfrm>
        <a:off x="1837121" y="799090"/>
        <a:ext cx="6752828" cy="29424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8871" y="0"/>
            <a:ext cx="3014393" cy="461963"/>
          </a:xfrm>
          <a:prstGeom prst="rect">
            <a:avLst/>
          </a:prstGeom>
        </p:spPr>
        <p:txBody>
          <a:bodyPr vert="horz" lIns="91440" tIns="45720" rIns="91440" bIns="45720" rtlCol="0"/>
          <a:lstStyle>
            <a:lvl1pPr algn="r">
              <a:defRPr sz="1200"/>
            </a:lvl1pPr>
          </a:lstStyle>
          <a:p>
            <a:fld id="{43A78799-EE64-D14A-9AEE-7A4F5DA0C85D}" type="datetimeFigureOut">
              <a:rPr lang="en-US" smtClean="0"/>
              <a:t>4/24/2017</a:t>
            </a:fld>
            <a:endParaRPr lang="en-US" dirty="0"/>
          </a:p>
        </p:txBody>
      </p:sp>
      <p:sp>
        <p:nvSpPr>
          <p:cNvPr id="4" name="Footer Placeholder 3"/>
          <p:cNvSpPr>
            <a:spLocks noGrp="1"/>
          </p:cNvSpPr>
          <p:nvPr>
            <p:ph type="ftr" sz="quarter" idx="2"/>
          </p:nvPr>
        </p:nvSpPr>
        <p:spPr>
          <a:xfrm>
            <a:off x="1" y="8772526"/>
            <a:ext cx="3014393"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8871" y="8772526"/>
            <a:ext cx="3014393" cy="461963"/>
          </a:xfrm>
          <a:prstGeom prst="rect">
            <a:avLst/>
          </a:prstGeom>
        </p:spPr>
        <p:txBody>
          <a:bodyPr vert="horz" lIns="91440" tIns="45720" rIns="91440" bIns="45720" rtlCol="0" anchor="b"/>
          <a:lstStyle>
            <a:lvl1pPr algn="r">
              <a:defRPr sz="1200"/>
            </a:lvl1pPr>
          </a:lstStyle>
          <a:p>
            <a:fld id="{3173B023-2D9B-3544-841E-7F0DD8433886}" type="slidenum">
              <a:rPr lang="en-US" smtClean="0"/>
              <a:t>‹#›</a:t>
            </a:fld>
            <a:endParaRPr lang="en-US" dirty="0"/>
          </a:p>
        </p:txBody>
      </p:sp>
    </p:spTree>
    <p:extLst>
      <p:ext uri="{BB962C8B-B14F-4D97-AF65-F5344CB8AC3E}">
        <p14:creationId xmlns:p14="http://schemas.microsoft.com/office/powerpoint/2010/main" val="3036275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39466" y="0"/>
            <a:ext cx="3013763" cy="461804"/>
          </a:xfrm>
          <a:prstGeom prst="rect">
            <a:avLst/>
          </a:prstGeom>
        </p:spPr>
        <p:txBody>
          <a:bodyPr vert="horz" lIns="92830" tIns="46415" rIns="92830" bIns="46415" rtlCol="0"/>
          <a:lstStyle>
            <a:lvl1pPr algn="r">
              <a:defRPr sz="1200"/>
            </a:lvl1pPr>
          </a:lstStyle>
          <a:p>
            <a:fld id="{A9DF6E47-2B7C-45E9-B8AB-69108B49AB28}" type="datetimeFigureOut">
              <a:rPr lang="en-US" smtClean="0"/>
              <a:pPr/>
              <a:t>4/24/2017</a:t>
            </a:fld>
            <a:endParaRPr lang="en-US" dirty="0"/>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830" tIns="46415" rIns="92830" bIns="46415" rtlCol="0" anchor="b"/>
          <a:lstStyle>
            <a:lvl1pPr algn="r">
              <a:defRPr sz="1200"/>
            </a:lvl1pPr>
          </a:lstStyle>
          <a:p>
            <a:fld id="{75CECF62-99DE-4D14-8F10-95A11E5756DB}" type="slidenum">
              <a:rPr lang="en-US" smtClean="0"/>
              <a:pPr/>
              <a:t>‹#›</a:t>
            </a:fld>
            <a:endParaRPr lang="en-US" dirty="0"/>
          </a:p>
        </p:txBody>
      </p:sp>
    </p:spTree>
    <p:extLst>
      <p:ext uri="{BB962C8B-B14F-4D97-AF65-F5344CB8AC3E}">
        <p14:creationId xmlns:p14="http://schemas.microsoft.com/office/powerpoint/2010/main" val="373099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ECF62-99DE-4D14-8F10-95A11E5756DB}" type="slidenum">
              <a:rPr lang="en-US" smtClean="0"/>
              <a:pPr/>
              <a:t>1</a:t>
            </a:fld>
            <a:endParaRPr lang="en-US" dirty="0"/>
          </a:p>
        </p:txBody>
      </p:sp>
    </p:spTree>
    <p:extLst>
      <p:ext uri="{BB962C8B-B14F-4D97-AF65-F5344CB8AC3E}">
        <p14:creationId xmlns:p14="http://schemas.microsoft.com/office/powerpoint/2010/main" val="86600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Slash Page Dark">
    <p:bg>
      <p:bgRef idx="1003">
        <a:schemeClr val="bg1"/>
      </p:bgRef>
    </p:bg>
    <p:spTree>
      <p:nvGrpSpPr>
        <p:cNvPr id="1" name=""/>
        <p:cNvGrpSpPr/>
        <p:nvPr/>
      </p:nvGrpSpPr>
      <p:grpSpPr>
        <a:xfrm>
          <a:off x="0" y="0"/>
          <a:ext cx="0" cy="0"/>
          <a:chOff x="0" y="0"/>
          <a:chExt cx="0" cy="0"/>
        </a:xfrm>
      </p:grpSpPr>
      <p:sp>
        <p:nvSpPr>
          <p:cNvPr id="5" name="Rectangle 4"/>
          <p:cNvSpPr/>
          <p:nvPr userDrawn="1"/>
        </p:nvSpPr>
        <p:spPr>
          <a:xfrm>
            <a:off x="1" y="0"/>
            <a:ext cx="9143999" cy="6857999"/>
          </a:xfrm>
          <a:prstGeom prst="rect">
            <a:avLst/>
          </a:prstGeom>
          <a:gradFill>
            <a:gsLst>
              <a:gs pos="0">
                <a:schemeClr val="bg1"/>
              </a:gs>
              <a:gs pos="100000">
                <a:schemeClr val="bg1">
                  <a:lumMod val="85000"/>
                  <a:lumOff val="1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AN_MrktgLogo 4C Brnz+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631" y="1367220"/>
            <a:ext cx="7589511" cy="3228375"/>
          </a:xfrm>
          <a:prstGeom prst="rect">
            <a:avLst/>
          </a:prstGeom>
        </p:spPr>
      </p:pic>
    </p:spTree>
  </p:cSld>
  <p:clrMapOvr>
    <a:overrideClrMapping bg1="dk1" tx1="lt1" bg2="dk2" tx2="lt2" accent1="accent1" accent2="accent2" accent3="accent3" accent4="accent4" accent5="accent5" accent6="accent6" hlink="hlink" folHlink="folHlink"/>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4742179" y="319088"/>
            <a:ext cx="3944622" cy="1091642"/>
          </a:xfrm>
        </p:spPr>
        <p:txBody>
          <a:bodyPr anchor="b" anchorCtr="0"/>
          <a:lstStyle>
            <a:lvl1pPr>
              <a:defRPr sz="4400"/>
            </a:lvl1pPr>
          </a:lstStyle>
          <a:p>
            <a:r>
              <a:rPr lang="en-US" dirty="0"/>
              <a:t>Click to edit Master title style</a:t>
            </a:r>
          </a:p>
        </p:txBody>
      </p:sp>
      <p:sp>
        <p:nvSpPr>
          <p:cNvPr id="13" name="Content Placeholder 3"/>
          <p:cNvSpPr>
            <a:spLocks noGrp="1"/>
          </p:cNvSpPr>
          <p:nvPr>
            <p:ph sz="half" idx="2"/>
          </p:nvPr>
        </p:nvSpPr>
        <p:spPr>
          <a:xfrm>
            <a:off x="4742179" y="1488720"/>
            <a:ext cx="3944621" cy="4150021"/>
          </a:xfrm>
        </p:spPr>
        <p:txBody>
          <a:bodyPr>
            <a:noAutofit/>
          </a:bodyPr>
          <a:lstStyle>
            <a:lvl1pPr>
              <a:lnSpc>
                <a:spcPct val="100000"/>
              </a:lnSpc>
              <a:defRPr sz="24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0"/>
          </p:nvPr>
        </p:nvSpPr>
        <p:spPr>
          <a:xfrm>
            <a:off x="365125" y="319088"/>
            <a:ext cx="4057650" cy="5319712"/>
          </a:xfrm>
        </p:spPr>
        <p:txBody>
          <a:bodyPr/>
          <a:lstStyle>
            <a:lvl1pPr marL="0" indent="0">
              <a:buNone/>
              <a:defRPr/>
            </a:lvl1pPr>
          </a:lstStyle>
          <a:p>
            <a:endParaRPr lang="en-US" dirty="0"/>
          </a:p>
        </p:txBody>
      </p:sp>
      <p:sp>
        <p:nvSpPr>
          <p:cNvPr id="8"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Tree>
    <p:extLst>
      <p:ext uri="{BB962C8B-B14F-4D97-AF65-F5344CB8AC3E}">
        <p14:creationId xmlns:p14="http://schemas.microsoft.com/office/powerpoint/2010/main" val="178308489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0" name="Content Placeholder 3"/>
          <p:cNvSpPr>
            <a:spLocks noGrp="1"/>
          </p:cNvSpPr>
          <p:nvPr>
            <p:ph sz="half" idx="11"/>
          </p:nvPr>
        </p:nvSpPr>
        <p:spPr>
          <a:xfrm>
            <a:off x="466389" y="1499130"/>
            <a:ext cx="3944621" cy="4139611"/>
          </a:xfrm>
        </p:spPr>
        <p:txBody>
          <a:bodyPr>
            <a:noAutofit/>
          </a:bodyPr>
          <a:lstStyle>
            <a:lvl1pPr>
              <a:lnSpc>
                <a:spcPct val="100000"/>
              </a:lnSpc>
              <a:defRPr sz="24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0"/>
          </p:nvPr>
        </p:nvSpPr>
        <p:spPr>
          <a:xfrm>
            <a:off x="4668722" y="319088"/>
            <a:ext cx="4057650" cy="5319712"/>
          </a:xfrm>
        </p:spPr>
        <p:txBody>
          <a:bodyPr/>
          <a:lstStyle>
            <a:lvl1pPr marL="0" indent="0">
              <a:buNone/>
              <a:defRPr/>
            </a:lvl1pPr>
          </a:lstStyle>
          <a:p>
            <a:endParaRPr lang="en-US" dirty="0"/>
          </a:p>
        </p:txBody>
      </p:sp>
      <p:sp>
        <p:nvSpPr>
          <p:cNvPr id="8"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
        <p:nvSpPr>
          <p:cNvPr id="11" name="Title 1"/>
          <p:cNvSpPr>
            <a:spLocks noGrp="1"/>
          </p:cNvSpPr>
          <p:nvPr>
            <p:ph type="title"/>
          </p:nvPr>
        </p:nvSpPr>
        <p:spPr>
          <a:xfrm>
            <a:off x="466389" y="313973"/>
            <a:ext cx="3944622" cy="1091642"/>
          </a:xfrm>
        </p:spPr>
        <p:txBody>
          <a:bodyPr anchor="b" anchorCtr="0">
            <a:norm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275034588"/>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Vertical">
    <p:spTree>
      <p:nvGrpSpPr>
        <p:cNvPr id="1" name=""/>
        <p:cNvGrpSpPr/>
        <p:nvPr/>
      </p:nvGrpSpPr>
      <p:grpSpPr>
        <a:xfrm>
          <a:off x="0" y="0"/>
          <a:ext cx="0" cy="0"/>
          <a:chOff x="0" y="0"/>
          <a:chExt cx="0" cy="0"/>
        </a:xfrm>
      </p:grpSpPr>
      <p:sp>
        <p:nvSpPr>
          <p:cNvPr id="6" name="Title 1"/>
          <p:cNvSpPr>
            <a:spLocks noGrp="1"/>
          </p:cNvSpPr>
          <p:nvPr>
            <p:ph type="title"/>
          </p:nvPr>
        </p:nvSpPr>
        <p:spPr>
          <a:xfrm>
            <a:off x="374967" y="273050"/>
            <a:ext cx="1891045" cy="1162050"/>
          </a:xfrm>
        </p:spPr>
        <p:txBody>
          <a:bodyPr anchor="b"/>
          <a:lstStyle>
            <a:lvl1pPr algn="l">
              <a:defRPr sz="2800" b="1" spc="0"/>
            </a:lvl1pPr>
          </a:lstStyle>
          <a:p>
            <a:r>
              <a:rPr lang="en-US" dirty="0"/>
              <a:t>Click to edit Master title style</a:t>
            </a:r>
          </a:p>
        </p:txBody>
      </p:sp>
      <p:sp>
        <p:nvSpPr>
          <p:cNvPr id="8" name="Text Placeholder 3"/>
          <p:cNvSpPr>
            <a:spLocks noGrp="1"/>
          </p:cNvSpPr>
          <p:nvPr>
            <p:ph type="body" sz="half" idx="2"/>
          </p:nvPr>
        </p:nvSpPr>
        <p:spPr>
          <a:xfrm>
            <a:off x="374967" y="1435101"/>
            <a:ext cx="1891045" cy="43665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icture Placeholder 2"/>
          <p:cNvSpPr>
            <a:spLocks noGrp="1"/>
          </p:cNvSpPr>
          <p:nvPr>
            <p:ph type="pic" idx="1"/>
          </p:nvPr>
        </p:nvSpPr>
        <p:spPr>
          <a:xfrm>
            <a:off x="2503580" y="0"/>
            <a:ext cx="6640419" cy="6153912"/>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Tree>
    <p:extLst>
      <p:ext uri="{BB962C8B-B14F-4D97-AF65-F5344CB8AC3E}">
        <p14:creationId xmlns:p14="http://schemas.microsoft.com/office/powerpoint/2010/main" val="157117400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Full Screen">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1" y="0"/>
            <a:ext cx="9142572" cy="6153912"/>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Tree>
    <p:extLst>
      <p:ext uri="{BB962C8B-B14F-4D97-AF65-F5344CB8AC3E}">
        <p14:creationId xmlns:p14="http://schemas.microsoft.com/office/powerpoint/2010/main" val="2252372423"/>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b="60000"/>
          <a:stretch/>
        </p:blipFill>
        <p:spPr>
          <a:xfrm>
            <a:off x="0" y="0"/>
            <a:ext cx="9142572" cy="2743200"/>
          </a:xfrm>
          <a:prstGeom prst="rect">
            <a:avLst/>
          </a:prstGeom>
        </p:spPr>
      </p:pic>
      <p:sp>
        <p:nvSpPr>
          <p:cNvPr id="5"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and Job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44892" y="3403387"/>
            <a:ext cx="8022772" cy="438132"/>
          </a:xfrm>
        </p:spPr>
        <p:txBody>
          <a:bodyPr>
            <a:noAutofit/>
          </a:bodyPr>
          <a:lstStyle>
            <a:lvl1pPr marL="0" indent="0" algn="l">
              <a:lnSpc>
                <a:spcPts val="3340"/>
              </a:lnSpc>
              <a:buNone/>
              <a:defRPr sz="3200" baseline="0">
                <a:solidFill>
                  <a:schemeClr val="tx2"/>
                </a:solidFill>
                <a:latin typeface="Arial Narrow"/>
                <a:cs typeface="Arial Narrow"/>
              </a:defRPr>
            </a:lvl1pPr>
          </a:lstStyle>
          <a:p>
            <a:pPr lvl="0"/>
            <a:r>
              <a:rPr lang="en-US" dirty="0"/>
              <a:t>Click to add Presenter Name or Subtitle</a:t>
            </a:r>
          </a:p>
        </p:txBody>
      </p:sp>
      <p:pic>
        <p:nvPicPr>
          <p:cNvPr id="8" name="Picture 7"/>
          <p:cNvPicPr>
            <a:picLocks noChangeAspect="1"/>
          </p:cNvPicPr>
          <p:nvPr userDrawn="1"/>
        </p:nvPicPr>
        <p:blipFill rotWithShape="1">
          <a:blip r:embed="rId2"/>
          <a:srcRect b="60000"/>
          <a:stretch/>
        </p:blipFill>
        <p:spPr>
          <a:xfrm>
            <a:off x="0" y="0"/>
            <a:ext cx="9142572" cy="2743200"/>
          </a:xfrm>
          <a:prstGeom prst="rect">
            <a:avLst/>
          </a:prstGeom>
        </p:spPr>
      </p:pic>
      <p:sp>
        <p:nvSpPr>
          <p:cNvPr id="11" name="Text Placeholder 10"/>
          <p:cNvSpPr>
            <a:spLocks noGrp="1"/>
          </p:cNvSpPr>
          <p:nvPr>
            <p:ph type="body" sz="quarter" idx="11" hasCustomPrompt="1"/>
          </p:nvPr>
        </p:nvSpPr>
        <p:spPr>
          <a:xfrm>
            <a:off x="544968" y="2563370"/>
            <a:ext cx="8023225" cy="667277"/>
          </a:xfrm>
        </p:spPr>
        <p:txBody>
          <a:bodyPr anchor="b" anchorCtr="0">
            <a:spAutoFit/>
          </a:bodyPr>
          <a:lstStyle>
            <a:lvl1pPr marL="0" indent="0" algn="l">
              <a:lnSpc>
                <a:spcPts val="5140"/>
              </a:lnSpc>
              <a:buNone/>
              <a:defRPr sz="4600" b="1" spc="-100" baseline="0">
                <a:solidFill>
                  <a:schemeClr val="tx1">
                    <a:lumMod val="75000"/>
                    <a:lumOff val="25000"/>
                  </a:schemeClr>
                </a:solidFill>
                <a:latin typeface="Arial Narrow"/>
                <a:cs typeface="Arial Narrow"/>
              </a:defRPr>
            </a:lvl1pPr>
          </a:lstStyle>
          <a:p>
            <a:pPr lvl="0"/>
            <a:r>
              <a:rPr lang="en-US" dirty="0"/>
              <a:t>Click to edit Master title style</a:t>
            </a:r>
          </a:p>
        </p:txBody>
      </p:sp>
      <p:sp>
        <p:nvSpPr>
          <p:cNvPr id="2" name="TextBox 1"/>
          <p:cNvSpPr txBox="1"/>
          <p:nvPr userDrawn="1"/>
        </p:nvSpPr>
        <p:spPr>
          <a:xfrm>
            <a:off x="2019905" y="774095"/>
            <a:ext cx="914400" cy="914400"/>
          </a:xfrm>
          <a:prstGeom prst="rect">
            <a:avLst/>
          </a:prstGeom>
        </p:spPr>
        <p:txBody>
          <a:bodyPr vert="horz" wrap="none" lIns="0" tIns="18288" rIns="0" bIns="18288" rtlCol="0" anchor="b" anchorCtr="0">
            <a:noAutofit/>
          </a:bodyPr>
          <a:lstStyle/>
          <a:p>
            <a:pPr algn="r"/>
            <a:endParaRPr lang="en-US" dirty="0"/>
          </a:p>
        </p:txBody>
      </p:sp>
      <p:sp>
        <p:nvSpPr>
          <p:cNvPr id="6" name="Text Placeholder 8"/>
          <p:cNvSpPr>
            <a:spLocks noGrp="1"/>
          </p:cNvSpPr>
          <p:nvPr>
            <p:ph type="body" sz="quarter" idx="12" hasCustomPrompt="1"/>
          </p:nvPr>
        </p:nvSpPr>
        <p:spPr>
          <a:xfrm>
            <a:off x="576651" y="3841519"/>
            <a:ext cx="7991013" cy="276999"/>
          </a:xfrm>
        </p:spPr>
        <p:txBody>
          <a:bodyPr anchor="t" anchorCtr="0">
            <a:spAutoFit/>
          </a:bodyPr>
          <a:lstStyle>
            <a:lvl1pPr marL="0" indent="0" algn="l">
              <a:lnSpc>
                <a:spcPct val="100000"/>
              </a:lnSpc>
              <a:spcBef>
                <a:spcPts val="0"/>
              </a:spcBef>
              <a:spcAft>
                <a:spcPts val="0"/>
              </a:spcAft>
              <a:buNone/>
              <a:defRPr sz="1800" b="1" baseline="0">
                <a:solidFill>
                  <a:schemeClr val="tx2"/>
                </a:solidFill>
                <a:latin typeface="Arial Narrow"/>
                <a:cs typeface="Arial Narrow"/>
              </a:defRPr>
            </a:lvl1pPr>
          </a:lstStyle>
          <a:p>
            <a:pPr lvl="0"/>
            <a:r>
              <a:rPr lang="en-US" dirty="0"/>
              <a:t>Click to add Job Title</a:t>
            </a:r>
          </a:p>
        </p:txBody>
      </p:sp>
    </p:spTree>
    <p:extLst>
      <p:ext uri="{BB962C8B-B14F-4D97-AF65-F5344CB8AC3E}">
        <p14:creationId xmlns:p14="http://schemas.microsoft.com/office/powerpoint/2010/main" val="3109389412"/>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on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44892" y="3403387"/>
            <a:ext cx="8022772" cy="469366"/>
          </a:xfrm>
        </p:spPr>
        <p:txBody>
          <a:bodyPr>
            <a:noAutofit/>
          </a:bodyPr>
          <a:lstStyle>
            <a:lvl1pPr marL="0" indent="0" algn="l">
              <a:lnSpc>
                <a:spcPts val="3340"/>
              </a:lnSpc>
              <a:buNone/>
              <a:defRPr sz="3200" baseline="0">
                <a:solidFill>
                  <a:schemeClr val="tx2"/>
                </a:solidFill>
                <a:latin typeface="Arial Narrow"/>
                <a:cs typeface="Arial Narrow"/>
              </a:defRPr>
            </a:lvl1pPr>
          </a:lstStyle>
          <a:p>
            <a:pPr lvl="0"/>
            <a:r>
              <a:rPr lang="en-US" dirty="0"/>
              <a:t>Click to add Presenter Name or Subtitle</a:t>
            </a:r>
          </a:p>
        </p:txBody>
      </p:sp>
      <p:pic>
        <p:nvPicPr>
          <p:cNvPr id="8" name="Picture 7"/>
          <p:cNvPicPr>
            <a:picLocks noChangeAspect="1"/>
          </p:cNvPicPr>
          <p:nvPr userDrawn="1"/>
        </p:nvPicPr>
        <p:blipFill rotWithShape="1">
          <a:blip r:embed="rId2"/>
          <a:srcRect b="60000"/>
          <a:stretch/>
        </p:blipFill>
        <p:spPr>
          <a:xfrm>
            <a:off x="0" y="0"/>
            <a:ext cx="9142572" cy="2743200"/>
          </a:xfrm>
          <a:prstGeom prst="rect">
            <a:avLst/>
          </a:prstGeom>
        </p:spPr>
      </p:pic>
      <p:sp>
        <p:nvSpPr>
          <p:cNvPr id="11" name="Text Placeholder 10"/>
          <p:cNvSpPr>
            <a:spLocks noGrp="1"/>
          </p:cNvSpPr>
          <p:nvPr>
            <p:ph type="body" sz="quarter" idx="11" hasCustomPrompt="1"/>
          </p:nvPr>
        </p:nvSpPr>
        <p:spPr>
          <a:xfrm>
            <a:off x="544968" y="2563370"/>
            <a:ext cx="8023225" cy="667277"/>
          </a:xfrm>
        </p:spPr>
        <p:txBody>
          <a:bodyPr anchor="b" anchorCtr="0">
            <a:spAutoFit/>
          </a:bodyPr>
          <a:lstStyle>
            <a:lvl1pPr marL="0" indent="0" algn="l">
              <a:lnSpc>
                <a:spcPts val="5140"/>
              </a:lnSpc>
              <a:buNone/>
              <a:defRPr sz="4600" b="1" spc="-100" baseline="0">
                <a:solidFill>
                  <a:schemeClr val="tx1">
                    <a:lumMod val="75000"/>
                    <a:lumOff val="25000"/>
                  </a:schemeClr>
                </a:solidFill>
                <a:latin typeface="Arial Narrow"/>
                <a:cs typeface="Arial Narrow"/>
              </a:defRPr>
            </a:lvl1pPr>
          </a:lstStyle>
          <a:p>
            <a:pPr lvl="0"/>
            <a:r>
              <a:rPr lang="en-US" dirty="0"/>
              <a:t>Click to edit Master title style</a:t>
            </a:r>
          </a:p>
        </p:txBody>
      </p:sp>
      <p:sp>
        <p:nvSpPr>
          <p:cNvPr id="2" name="TextBox 1"/>
          <p:cNvSpPr txBox="1"/>
          <p:nvPr userDrawn="1"/>
        </p:nvSpPr>
        <p:spPr>
          <a:xfrm>
            <a:off x="2019905" y="774095"/>
            <a:ext cx="914400" cy="914400"/>
          </a:xfrm>
          <a:prstGeom prst="rect">
            <a:avLst/>
          </a:prstGeom>
        </p:spPr>
        <p:txBody>
          <a:bodyPr vert="horz" wrap="none" lIns="0" tIns="18288" rIns="0" bIns="18288" rtlCol="0" anchor="b" anchorCtr="0">
            <a:noAutofit/>
          </a:bodyPr>
          <a:lstStyle/>
          <a:p>
            <a:pPr algn="r"/>
            <a:endParaRPr lang="en-US" dirty="0"/>
          </a:p>
        </p:txBody>
      </p:sp>
    </p:spTree>
    <p:extLst>
      <p:ext uri="{BB962C8B-B14F-4D97-AF65-F5344CB8AC3E}">
        <p14:creationId xmlns:p14="http://schemas.microsoft.com/office/powerpoint/2010/main" val="101384325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ho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b="60000"/>
          <a:stretch/>
        </p:blipFill>
        <p:spPr>
          <a:xfrm>
            <a:off x="0" y="0"/>
            <a:ext cx="9142572" cy="2743200"/>
          </a:xfrm>
          <a:prstGeom prst="rect">
            <a:avLst/>
          </a:prstGeom>
        </p:spPr>
      </p:pic>
      <p:sp>
        <p:nvSpPr>
          <p:cNvPr id="7" name="Text Placeholder 8"/>
          <p:cNvSpPr>
            <a:spLocks noGrp="1"/>
          </p:cNvSpPr>
          <p:nvPr>
            <p:ph type="body" sz="quarter" idx="10" hasCustomPrompt="1"/>
          </p:nvPr>
        </p:nvSpPr>
        <p:spPr>
          <a:xfrm>
            <a:off x="544892" y="3255494"/>
            <a:ext cx="8022772" cy="502740"/>
          </a:xfrm>
        </p:spPr>
        <p:txBody>
          <a:bodyPr>
            <a:normAutofit/>
          </a:bodyPr>
          <a:lstStyle>
            <a:lvl1pPr marL="0" indent="0" algn="ctr">
              <a:buNone/>
              <a:defRPr sz="3200" baseline="0">
                <a:solidFill>
                  <a:schemeClr val="tx2"/>
                </a:solidFill>
                <a:latin typeface="Arial Narrow"/>
                <a:cs typeface="Arial Narrow"/>
              </a:defRPr>
            </a:lvl1pPr>
          </a:lstStyle>
          <a:p>
            <a:pPr lvl="0"/>
            <a:r>
              <a:rPr lang="en-US" dirty="0"/>
              <a:t>Click to add Presenter Name or Subtitle</a:t>
            </a:r>
          </a:p>
        </p:txBody>
      </p:sp>
      <p:sp>
        <p:nvSpPr>
          <p:cNvPr id="8" name="Text Placeholder 10"/>
          <p:cNvSpPr>
            <a:spLocks noGrp="1"/>
          </p:cNvSpPr>
          <p:nvPr>
            <p:ph type="body" sz="quarter" idx="11" hasCustomPrompt="1"/>
          </p:nvPr>
        </p:nvSpPr>
        <p:spPr>
          <a:xfrm>
            <a:off x="544968" y="1440288"/>
            <a:ext cx="8023225" cy="1809042"/>
          </a:xfrm>
        </p:spPr>
        <p:txBody>
          <a:bodyPr anchor="b" anchorCtr="0">
            <a:spAutoFit/>
          </a:bodyPr>
          <a:lstStyle>
            <a:lvl1pPr marL="0" indent="0" algn="ctr">
              <a:lnSpc>
                <a:spcPts val="7040"/>
              </a:lnSpc>
              <a:buNone/>
              <a:defRPr sz="6000" b="1" spc="-100" baseline="0">
                <a:latin typeface="Arial Narrow"/>
                <a:cs typeface="Arial Narrow"/>
              </a:defRPr>
            </a:lvl1pPr>
          </a:lstStyle>
          <a:p>
            <a:pPr lvl="0"/>
            <a:r>
              <a:rPr lang="en-US" dirty="0"/>
              <a:t>Click to edit Master title style</a:t>
            </a:r>
          </a:p>
        </p:txBody>
      </p:sp>
    </p:spTree>
    <p:extLst>
      <p:ext uri="{BB962C8B-B14F-4D97-AF65-F5344CB8AC3E}">
        <p14:creationId xmlns:p14="http://schemas.microsoft.com/office/powerpoint/2010/main" val="2380994188"/>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b="60000"/>
          <a:stretch/>
        </p:blipFill>
        <p:spPr>
          <a:xfrm>
            <a:off x="0" y="0"/>
            <a:ext cx="9142572" cy="2743200"/>
          </a:xfrm>
          <a:prstGeom prst="rect">
            <a:avLst/>
          </a:prstGeom>
        </p:spPr>
      </p:pic>
      <p:sp>
        <p:nvSpPr>
          <p:cNvPr id="8" name="Text Placeholder 10"/>
          <p:cNvSpPr>
            <a:spLocks noGrp="1"/>
          </p:cNvSpPr>
          <p:nvPr>
            <p:ph type="body" sz="quarter" idx="12" hasCustomPrompt="1"/>
          </p:nvPr>
        </p:nvSpPr>
        <p:spPr>
          <a:xfrm>
            <a:off x="735369" y="2102854"/>
            <a:ext cx="7620217" cy="1957373"/>
          </a:xfrm>
        </p:spPr>
        <p:txBody>
          <a:bodyPr wrap="square" anchor="ctr" anchorCtr="0">
            <a:spAutoFit/>
          </a:bodyPr>
          <a:lstStyle>
            <a:lvl1pPr marL="0" indent="0" algn="ctr">
              <a:lnSpc>
                <a:spcPts val="7540"/>
              </a:lnSpc>
              <a:buNone/>
              <a:defRPr sz="7200" b="1" spc="-100" baseline="0">
                <a:latin typeface="Arial Narrow"/>
                <a:cs typeface="Arial Narrow"/>
              </a:defRPr>
            </a:lvl1pPr>
          </a:lstStyle>
          <a:p>
            <a:pPr lvl="0"/>
            <a:r>
              <a:rPr lang="en-US" dirty="0"/>
              <a:t>Click to edit Master title style</a:t>
            </a:r>
          </a:p>
        </p:txBody>
      </p:sp>
    </p:spTree>
    <p:extLst>
      <p:ext uri="{BB962C8B-B14F-4D97-AF65-F5344CB8AC3E}">
        <p14:creationId xmlns:p14="http://schemas.microsoft.com/office/powerpoint/2010/main" val="1244666796"/>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95908" y="1399032"/>
            <a:ext cx="8190891" cy="42648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Tree>
    <p:extLst>
      <p:ext uri="{BB962C8B-B14F-4D97-AF65-F5344CB8AC3E}">
        <p14:creationId xmlns:p14="http://schemas.microsoft.com/office/powerpoint/2010/main" val="467494535"/>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95908" y="1399032"/>
            <a:ext cx="3969199" cy="4252789"/>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6494" y="1399032"/>
            <a:ext cx="3990306" cy="4252789"/>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Tree>
    <p:extLst>
      <p:ext uri="{BB962C8B-B14F-4D97-AF65-F5344CB8AC3E}">
        <p14:creationId xmlns:p14="http://schemas.microsoft.com/office/powerpoint/2010/main" val="1938723199"/>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
          </p:nvPr>
        </p:nvSpPr>
        <p:spPr>
          <a:xfrm>
            <a:off x="495908" y="1398079"/>
            <a:ext cx="3960061" cy="48382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4"/>
          <p:cNvSpPr>
            <a:spLocks noGrp="1"/>
          </p:cNvSpPr>
          <p:nvPr>
            <p:ph type="body" sz="quarter" idx="3"/>
          </p:nvPr>
        </p:nvSpPr>
        <p:spPr>
          <a:xfrm>
            <a:off x="4742180" y="1398079"/>
            <a:ext cx="3944622" cy="484023"/>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2" name="Content Placeholder 2"/>
          <p:cNvSpPr>
            <a:spLocks noGrp="1"/>
          </p:cNvSpPr>
          <p:nvPr>
            <p:ph sz="half" idx="10"/>
          </p:nvPr>
        </p:nvSpPr>
        <p:spPr>
          <a:xfrm>
            <a:off x="495908" y="1955193"/>
            <a:ext cx="3972157" cy="371850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p:nvPr>
        </p:nvSpPr>
        <p:spPr>
          <a:xfrm>
            <a:off x="4742179" y="1955193"/>
            <a:ext cx="3944621" cy="371850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Tree>
    <p:extLst>
      <p:ext uri="{BB962C8B-B14F-4D97-AF65-F5344CB8AC3E}">
        <p14:creationId xmlns:p14="http://schemas.microsoft.com/office/powerpoint/2010/main" val="2382444029"/>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Alternate">
    <p:spTree>
      <p:nvGrpSpPr>
        <p:cNvPr id="1" name=""/>
        <p:cNvGrpSpPr/>
        <p:nvPr/>
      </p:nvGrpSpPr>
      <p:grpSpPr>
        <a:xfrm>
          <a:off x="0" y="0"/>
          <a:ext cx="0" cy="0"/>
          <a:chOff x="0" y="0"/>
          <a:chExt cx="0" cy="0"/>
        </a:xfrm>
      </p:grpSpPr>
      <p:sp>
        <p:nvSpPr>
          <p:cNvPr id="6" name="Title 1"/>
          <p:cNvSpPr>
            <a:spLocks noGrp="1"/>
          </p:cNvSpPr>
          <p:nvPr>
            <p:ph type="title"/>
          </p:nvPr>
        </p:nvSpPr>
        <p:spPr>
          <a:xfrm>
            <a:off x="374967" y="273050"/>
            <a:ext cx="2146885" cy="1162050"/>
          </a:xfrm>
        </p:spPr>
        <p:txBody>
          <a:bodyPr anchor="b"/>
          <a:lstStyle>
            <a:lvl1pPr algn="l">
              <a:defRPr sz="2800" b="1" spc="0"/>
            </a:lvl1pPr>
          </a:lstStyle>
          <a:p>
            <a:r>
              <a:rPr lang="en-US" dirty="0"/>
              <a:t>Click to edit Master title style</a:t>
            </a:r>
          </a:p>
        </p:txBody>
      </p:sp>
      <p:sp>
        <p:nvSpPr>
          <p:cNvPr id="7" name="Content Placeholder 2"/>
          <p:cNvSpPr>
            <a:spLocks noGrp="1"/>
          </p:cNvSpPr>
          <p:nvPr>
            <p:ph idx="1"/>
          </p:nvPr>
        </p:nvSpPr>
        <p:spPr>
          <a:xfrm>
            <a:off x="2996984" y="273050"/>
            <a:ext cx="5884322" cy="5528555"/>
          </a:xfrm>
        </p:spPr>
        <p:txBody>
          <a:bodyPr/>
          <a:lstStyle>
            <a:lvl1pPr>
              <a:lnSpc>
                <a:spcPts val="3440"/>
              </a:lnSpc>
              <a:defRPr sz="2700"/>
            </a:lvl1pPr>
            <a:lvl2pPr>
              <a:lnSpc>
                <a:spcPct val="100000"/>
              </a:lnSpc>
              <a:defRPr sz="24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half" idx="2"/>
          </p:nvPr>
        </p:nvSpPr>
        <p:spPr>
          <a:xfrm>
            <a:off x="374967" y="1435101"/>
            <a:ext cx="2146885" cy="4366504"/>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Tree>
    <p:extLst>
      <p:ext uri="{BB962C8B-B14F-4D97-AF65-F5344CB8AC3E}">
        <p14:creationId xmlns:p14="http://schemas.microsoft.com/office/powerpoint/2010/main" val="395967572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tint val="40000"/>
                <a:satMod val="350000"/>
              </a:schemeClr>
            </a:gs>
            <a:gs pos="100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stretch>
            <a:fillRect/>
          </a:stretch>
        </p:blipFill>
        <p:spPr>
          <a:xfrm>
            <a:off x="0" y="0"/>
            <a:ext cx="9144000" cy="6858000"/>
          </a:xfrm>
          <a:prstGeom prst="rect">
            <a:avLst/>
          </a:prstGeom>
        </p:spPr>
      </p:pic>
      <p:pic>
        <p:nvPicPr>
          <p:cNvPr id="7" name="Picture 6" descr="AAN_MrktgLogo 4C Brnz+White.ep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509532" y="6068017"/>
            <a:ext cx="1800285" cy="765793"/>
          </a:xfrm>
          <a:prstGeom prst="rect">
            <a:avLst/>
          </a:prstGeom>
        </p:spPr>
      </p:pic>
      <p:sp>
        <p:nvSpPr>
          <p:cNvPr id="2" name="Title Placeholder 1"/>
          <p:cNvSpPr>
            <a:spLocks noGrp="1"/>
          </p:cNvSpPr>
          <p:nvPr>
            <p:ph type="title"/>
          </p:nvPr>
        </p:nvSpPr>
        <p:spPr>
          <a:xfrm>
            <a:off x="495908" y="341976"/>
            <a:ext cx="8190893" cy="895170"/>
          </a:xfrm>
          <a:prstGeom prst="rect">
            <a:avLst/>
          </a:prstGeom>
        </p:spPr>
        <p:txBody>
          <a:bodyPr vert="horz" lIns="0" tIns="18288" rIns="0" bIns="18288" rtlCol="0" anchor="b" anchorCtr="0">
            <a:normAutofit/>
          </a:bodyPr>
          <a:lstStyle/>
          <a:p>
            <a:r>
              <a:rPr lang="en-US" dirty="0"/>
              <a:t>Click to edit Master title style</a:t>
            </a:r>
          </a:p>
        </p:txBody>
      </p:sp>
      <p:sp>
        <p:nvSpPr>
          <p:cNvPr id="3" name="Text Placeholder 2"/>
          <p:cNvSpPr>
            <a:spLocks noGrp="1"/>
          </p:cNvSpPr>
          <p:nvPr>
            <p:ph type="body" idx="1"/>
          </p:nvPr>
        </p:nvSpPr>
        <p:spPr>
          <a:xfrm>
            <a:off x="495909" y="1399031"/>
            <a:ext cx="8190892" cy="43020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301526" y="5591468"/>
            <a:ext cx="3208006" cy="347183"/>
          </a:xfrm>
          <a:prstGeom prst="rect">
            <a:avLst/>
          </a:prstGeom>
        </p:spPr>
        <p:txBody>
          <a:bodyPr vert="horz" wrap="square" lIns="0" tIns="18288" rIns="0" bIns="18288" rtlCol="0" anchor="b" anchorCtr="0">
            <a:noAutofit/>
          </a:bodyPr>
          <a:lstStyle/>
          <a:p>
            <a:pPr algn="l"/>
            <a:endParaRPr lang="en-US" dirty="0"/>
          </a:p>
        </p:txBody>
      </p:sp>
      <p:sp>
        <p:nvSpPr>
          <p:cNvPr id="5" name="TextBox 4"/>
          <p:cNvSpPr txBox="1"/>
          <p:nvPr userDrawn="1"/>
        </p:nvSpPr>
        <p:spPr>
          <a:xfrm>
            <a:off x="101376" y="5163134"/>
            <a:ext cx="5482289" cy="914400"/>
          </a:xfrm>
          <a:prstGeom prst="rect">
            <a:avLst/>
          </a:prstGeom>
        </p:spPr>
        <p:txBody>
          <a:bodyPr vert="horz" wrap="none" lIns="0" tIns="18288" rIns="0" bIns="18288" rtlCol="0" anchor="b" anchorCtr="0">
            <a:noAutofit/>
          </a:bodyPr>
          <a:lstStyle/>
          <a:p>
            <a:pPr algn="l"/>
            <a:r>
              <a:rPr lang="en-US" sz="900" dirty="0">
                <a:solidFill>
                  <a:schemeClr val="tx1">
                    <a:lumMod val="50000"/>
                    <a:lumOff val="50000"/>
                  </a:schemeClr>
                </a:solidFill>
              </a:rPr>
              <a:t>©2017</a:t>
            </a:r>
            <a:r>
              <a:rPr lang="en-US" sz="900" baseline="0" dirty="0">
                <a:solidFill>
                  <a:schemeClr val="tx1">
                    <a:lumMod val="50000"/>
                    <a:lumOff val="50000"/>
                  </a:schemeClr>
                </a:solidFill>
              </a:rPr>
              <a:t> American Academy of Neurology</a:t>
            </a:r>
            <a:endParaRPr lang="en-US" sz="900" dirty="0">
              <a:solidFill>
                <a:schemeClr val="tx1">
                  <a:lumMod val="50000"/>
                  <a:lumOff val="50000"/>
                </a:schemeClr>
              </a:solidFill>
            </a:endParaRPr>
          </a:p>
        </p:txBody>
      </p:sp>
      <p:sp>
        <p:nvSpPr>
          <p:cNvPr id="8"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a:t>Slide</a:t>
            </a:r>
            <a:r>
              <a:rPr lang="en-US" dirty="0"/>
              <a:t> </a:t>
            </a:r>
            <a:fld id="{AE55F20A-800A-A447-8B9C-A926CEEB15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82" r:id="rId3"/>
    <p:sldLayoutId id="2147483659" r:id="rId4"/>
    <p:sldLayoutId id="2147483684" r:id="rId5"/>
    <p:sldLayoutId id="2147483673" r:id="rId6"/>
    <p:sldLayoutId id="2147483672" r:id="rId7"/>
    <p:sldLayoutId id="2147483676" r:id="rId8"/>
    <p:sldLayoutId id="2147483675" r:id="rId9"/>
    <p:sldLayoutId id="2147483680" r:id="rId10"/>
    <p:sldLayoutId id="2147483681" r:id="rId11"/>
    <p:sldLayoutId id="2147483678" r:id="rId12"/>
    <p:sldLayoutId id="2147483674" r:id="rId13"/>
    <p:sldLayoutId id="2147483655" r:id="rId14"/>
  </p:sldLayoutIdLst>
  <p:transition>
    <p:wipe/>
  </p:transition>
  <p:hf hdr="0" ftr="0" dt="0"/>
  <p:txStyles>
    <p:titleStyle>
      <a:lvl1pPr algn="l" defTabSz="457200" rtl="0" eaLnBrk="1" latinLnBrk="0" hangingPunct="1">
        <a:lnSpc>
          <a:spcPct val="90000"/>
        </a:lnSpc>
        <a:spcBef>
          <a:spcPct val="0"/>
        </a:spcBef>
        <a:buNone/>
        <a:defRPr sz="4800" b="1" i="0" kern="1200" spc="0" baseline="0">
          <a:solidFill>
            <a:schemeClr val="tx2"/>
          </a:solidFill>
          <a:latin typeface="Arial Narrow"/>
          <a:ea typeface="+mj-ea"/>
          <a:cs typeface="Arial Narrow"/>
        </a:defRPr>
      </a:lvl1pPr>
    </p:titleStyle>
    <p:body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hyperlink" Target="mailto:guidelines@aan.com"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2" Type="http://schemas.openxmlformats.org/officeDocument/2006/relationships/hyperlink" Target="http://www.aan.com/guidelines"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www.aan.com/guidelines"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0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959" y="703193"/>
            <a:ext cx="8190893" cy="646596"/>
          </a:xfrm>
        </p:spPr>
        <p:txBody>
          <a:bodyPr>
            <a:normAutofit fontScale="90000"/>
          </a:bodyPr>
          <a:lstStyle/>
          <a:p>
            <a:r>
              <a:rPr lang="en-US" sz="4300" dirty="0"/>
              <a:t>Literature Search/Review </a:t>
            </a:r>
            <a:br>
              <a:rPr lang="en-US" sz="4300" dirty="0"/>
            </a:br>
            <a:r>
              <a:rPr lang="en-US" sz="3600" dirty="0">
                <a:solidFill>
                  <a:schemeClr val="bg1">
                    <a:lumMod val="50000"/>
                  </a:schemeClr>
                </a:solidFill>
              </a:rPr>
              <a:t>Rigorous, Comprehensive, Transparent</a:t>
            </a:r>
            <a:endParaRPr lang="en-US" sz="4300"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9</a:t>
            </a:fld>
            <a:endParaRPr lang="en-US" dirty="0"/>
          </a:p>
        </p:txBody>
      </p:sp>
      <p:graphicFrame>
        <p:nvGraphicFramePr>
          <p:cNvPr id="11" name="Diagram 10"/>
          <p:cNvGraphicFramePr/>
          <p:nvPr>
            <p:extLst>
              <p:ext uri="{D42A27DB-BD31-4B8C-83A1-F6EECF244321}">
                <p14:modId xmlns:p14="http://schemas.microsoft.com/office/powerpoint/2010/main" val="2529105032"/>
              </p:ext>
            </p:extLst>
          </p:nvPr>
        </p:nvGraphicFramePr>
        <p:xfrm>
          <a:off x="2611585" y="1676399"/>
          <a:ext cx="6140154" cy="427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3987215371"/>
              </p:ext>
            </p:extLst>
          </p:nvPr>
        </p:nvGraphicFramePr>
        <p:xfrm>
          <a:off x="569515" y="1669775"/>
          <a:ext cx="2320031" cy="38564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p:cNvSpPr/>
          <p:nvPr/>
        </p:nvSpPr>
        <p:spPr>
          <a:xfrm>
            <a:off x="3588116" y="1443422"/>
            <a:ext cx="5157586" cy="584775"/>
          </a:xfrm>
          <a:prstGeom prst="rect">
            <a:avLst/>
          </a:prstGeom>
        </p:spPr>
        <p:txBody>
          <a:bodyPr wrap="square">
            <a:spAutoFit/>
          </a:bodyPr>
          <a:lstStyle/>
          <a:p>
            <a:pPr lvl="0"/>
            <a:r>
              <a:rPr lang="en-US" sz="1600" dirty="0"/>
              <a:t>Searched: EMBASE, MEDLINE</a:t>
            </a:r>
            <a:br>
              <a:rPr lang="en-US" sz="1600" dirty="0">
                <a:sym typeface="Symbol" panose="05050102010706020507" pitchFamily="18" charset="2"/>
              </a:rPr>
            </a:br>
            <a:endParaRPr lang="en-US" sz="1600" dirty="0"/>
          </a:p>
        </p:txBody>
      </p:sp>
    </p:spTree>
    <p:extLst>
      <p:ext uri="{BB962C8B-B14F-4D97-AF65-F5344CB8AC3E}">
        <p14:creationId xmlns:p14="http://schemas.microsoft.com/office/powerpoint/2010/main" val="1421885714"/>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a:t>AAN Classification of Evidence </a:t>
            </a:r>
            <a:br>
              <a:rPr lang="en-US" dirty="0"/>
            </a:br>
            <a:r>
              <a:rPr lang="en-US" sz="4000" dirty="0">
                <a:solidFill>
                  <a:schemeClr val="bg2">
                    <a:lumMod val="50000"/>
                  </a:schemeClr>
                </a:solidFill>
              </a:rPr>
              <a:t>Screening Scheme (2011)</a:t>
            </a: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10</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a:p>
        </p:txBody>
      </p:sp>
      <p:sp>
        <p:nvSpPr>
          <p:cNvPr id="3" name="Content Placeholder 2"/>
          <p:cNvSpPr>
            <a:spLocks noGrp="1"/>
          </p:cNvSpPr>
          <p:nvPr>
            <p:ph idx="1"/>
          </p:nvPr>
        </p:nvSpPr>
        <p:spPr/>
        <p:txBody>
          <a:bodyPr>
            <a:normAutofit/>
          </a:bodyPr>
          <a:lstStyle/>
          <a:p>
            <a:pPr marL="0" lvl="0" indent="0" rtl="0">
              <a:buNone/>
            </a:pPr>
            <a:r>
              <a:rPr lang="en-US" dirty="0">
                <a:solidFill>
                  <a:schemeClr val="tx1"/>
                </a:solidFill>
                <a:latin typeface="+mn-lt"/>
              </a:rPr>
              <a:t>Class I</a:t>
            </a:r>
          </a:p>
          <a:p>
            <a:pPr lvl="1"/>
            <a:r>
              <a:rPr lang="en-US" dirty="0"/>
              <a:t>Study of a cohort of patients at risk for the outcome from a defined geographic area (i.e., population based)</a:t>
            </a:r>
          </a:p>
          <a:p>
            <a:pPr lvl="1"/>
            <a:r>
              <a:rPr lang="en-US" dirty="0"/>
              <a:t>The outcome is objective </a:t>
            </a:r>
          </a:p>
          <a:p>
            <a:pPr lvl="1"/>
            <a:r>
              <a:rPr lang="en-US" dirty="0"/>
              <a:t>Also required: </a:t>
            </a:r>
          </a:p>
          <a:p>
            <a:pPr lvl="2"/>
            <a:r>
              <a:rPr lang="en-US" dirty="0"/>
              <a:t>a. Inclusion criteria defined </a:t>
            </a:r>
          </a:p>
          <a:p>
            <a:pPr lvl="2"/>
            <a:r>
              <a:rPr lang="en-US" dirty="0"/>
              <a:t>b. At least 80% of patients undergo the screening of interest</a:t>
            </a:r>
            <a:endParaRPr lang="en-US" dirty="0">
              <a:solidFill>
                <a:schemeClr val="tx1"/>
              </a:solidFill>
              <a:latin typeface="+mn-lt"/>
            </a:endParaRPr>
          </a:p>
        </p:txBody>
      </p:sp>
    </p:spTree>
    <p:extLst>
      <p:ext uri="{BB962C8B-B14F-4D97-AF65-F5344CB8AC3E}">
        <p14:creationId xmlns:p14="http://schemas.microsoft.com/office/powerpoint/2010/main" val="984978634"/>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a:t>AAN Classification of Evidence </a:t>
            </a:r>
            <a:br>
              <a:rPr lang="en-US" dirty="0"/>
            </a:br>
            <a:r>
              <a:rPr lang="en-US" sz="4000" dirty="0">
                <a:solidFill>
                  <a:schemeClr val="bg2">
                    <a:lumMod val="50000"/>
                  </a:schemeClr>
                </a:solidFill>
              </a:rPr>
              <a:t>Screening Scheme (2011)</a:t>
            </a: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11</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1586251"/>
              </p:ext>
            </p:extLst>
          </p:nvPr>
        </p:nvGraphicFramePr>
        <p:xfrm>
          <a:off x="495908" y="1340787"/>
          <a:ext cx="8275230" cy="4402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762453"/>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a:t>AAN Classification of Evidence </a:t>
            </a:r>
            <a:br>
              <a:rPr lang="en-US" dirty="0"/>
            </a:br>
            <a:r>
              <a:rPr lang="en-US" sz="4000" dirty="0">
                <a:solidFill>
                  <a:schemeClr val="bg2">
                    <a:lumMod val="50000"/>
                  </a:schemeClr>
                </a:solidFill>
              </a:rPr>
              <a:t>Prognostic Scheme (2011 amended in 2015)</a:t>
            </a: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12</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a:p>
        </p:txBody>
      </p:sp>
      <p:sp>
        <p:nvSpPr>
          <p:cNvPr id="3" name="Content Placeholder 2"/>
          <p:cNvSpPr>
            <a:spLocks noGrp="1"/>
          </p:cNvSpPr>
          <p:nvPr>
            <p:ph idx="1"/>
          </p:nvPr>
        </p:nvSpPr>
        <p:spPr/>
        <p:txBody>
          <a:bodyPr>
            <a:normAutofit/>
          </a:bodyPr>
          <a:lstStyle/>
          <a:p>
            <a:pPr marL="0" lvl="0" indent="0" rtl="0">
              <a:buNone/>
            </a:pPr>
            <a:r>
              <a:rPr lang="en-US" dirty="0">
                <a:solidFill>
                  <a:schemeClr val="tx1"/>
                </a:solidFill>
                <a:latin typeface="+mn-lt"/>
              </a:rPr>
              <a:t>Class I</a:t>
            </a:r>
          </a:p>
          <a:p>
            <a:pPr lvl="1"/>
            <a:r>
              <a:rPr lang="en-US" dirty="0">
                <a:solidFill>
                  <a:schemeClr val="tx1"/>
                </a:solidFill>
                <a:latin typeface="+mn-lt"/>
              </a:rPr>
              <a:t> </a:t>
            </a:r>
            <a:r>
              <a:rPr lang="en-US" dirty="0"/>
              <a:t>Cohort survey with prospective data collection</a:t>
            </a:r>
          </a:p>
          <a:p>
            <a:pPr lvl="1"/>
            <a:r>
              <a:rPr lang="en-US" dirty="0"/>
              <a:t>Includes a broad spectrum of persons at risk for developing the outcome</a:t>
            </a:r>
          </a:p>
          <a:p>
            <a:pPr lvl="1"/>
            <a:r>
              <a:rPr lang="en-US" dirty="0"/>
              <a:t>Outcome measurement is objective or determined without knowledge of risk factor status</a:t>
            </a:r>
          </a:p>
          <a:p>
            <a:pPr lvl="1"/>
            <a:r>
              <a:rPr lang="en-US" dirty="0"/>
              <a:t>Also required: </a:t>
            </a:r>
          </a:p>
          <a:p>
            <a:pPr lvl="2"/>
            <a:r>
              <a:rPr lang="en-US" dirty="0"/>
              <a:t>a. Inclusion criteria defined </a:t>
            </a:r>
          </a:p>
          <a:p>
            <a:pPr lvl="2"/>
            <a:r>
              <a:rPr lang="en-US" dirty="0"/>
              <a:t>b. At least 80 percent of enrolled subjects have both the risk factor and outcome measured</a:t>
            </a:r>
            <a:endParaRPr lang="en-US" dirty="0">
              <a:solidFill>
                <a:schemeClr val="tx1"/>
              </a:solidFill>
              <a:latin typeface="+mn-lt"/>
            </a:endParaRPr>
          </a:p>
        </p:txBody>
      </p:sp>
    </p:spTree>
    <p:extLst>
      <p:ext uri="{BB962C8B-B14F-4D97-AF65-F5344CB8AC3E}">
        <p14:creationId xmlns:p14="http://schemas.microsoft.com/office/powerpoint/2010/main" val="274712534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a:t>AAN Classification of Evidence </a:t>
            </a:r>
            <a:br>
              <a:rPr lang="en-US" dirty="0"/>
            </a:br>
            <a:r>
              <a:rPr lang="en-US" sz="4000" dirty="0">
                <a:solidFill>
                  <a:schemeClr val="bg2">
                    <a:lumMod val="50000"/>
                  </a:schemeClr>
                </a:solidFill>
              </a:rPr>
              <a:t>Prognostic Scheme (2011 amended in 2015)</a:t>
            </a: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13</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154751"/>
              </p:ext>
            </p:extLst>
          </p:nvPr>
        </p:nvGraphicFramePr>
        <p:xfrm>
          <a:off x="495908" y="1340787"/>
          <a:ext cx="8275230" cy="4402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42875" y="5756914"/>
            <a:ext cx="8982505" cy="177454"/>
          </a:xfrm>
          <a:prstGeom prst="rect">
            <a:avLst/>
          </a:prstGeom>
        </p:spPr>
        <p:txBody>
          <a:bodyPr vert="horz" wrap="square" lIns="0" tIns="18288" rIns="0" bIns="18288" rtlCol="0" anchor="b" anchorCtr="0">
            <a:noAutofit/>
          </a:bodyPr>
          <a:lstStyle/>
          <a:p>
            <a:r>
              <a:rPr lang="en-US" sz="800" dirty="0"/>
              <a:t>*Objective outcome measurement: an outcome measure that is unlikely to be affected by an observer’s (patient, treating physician, investigator) expectation or bias (e.g., blood tests, administrative outcome data).</a:t>
            </a:r>
          </a:p>
        </p:txBody>
      </p:sp>
    </p:spTree>
    <p:extLst>
      <p:ext uri="{BB962C8B-B14F-4D97-AF65-F5344CB8AC3E}">
        <p14:creationId xmlns:p14="http://schemas.microsoft.com/office/powerpoint/2010/main" val="2491353395"/>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7" y="304596"/>
            <a:ext cx="8190891" cy="644973"/>
          </a:xfrm>
        </p:spPr>
        <p:txBody>
          <a:bodyPr>
            <a:normAutofit/>
          </a:bodyPr>
          <a:lstStyle/>
          <a:p>
            <a:r>
              <a:rPr lang="en-US" sz="4000" dirty="0"/>
              <a:t>AAN Conclusions and Recommendation</a:t>
            </a:r>
            <a:endParaRPr lang="en-US" sz="3200" dirty="0">
              <a:solidFill>
                <a:schemeClr val="bg2">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14</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a:p>
        </p:txBody>
      </p:sp>
      <p:sp>
        <p:nvSpPr>
          <p:cNvPr id="7" name="TextBox 6"/>
          <p:cNvSpPr txBox="1"/>
          <p:nvPr/>
        </p:nvSpPr>
        <p:spPr>
          <a:xfrm>
            <a:off x="1178594" y="5737032"/>
            <a:ext cx="6909858" cy="177454"/>
          </a:xfrm>
          <a:prstGeom prst="rect">
            <a:avLst/>
          </a:prstGeom>
        </p:spPr>
        <p:txBody>
          <a:bodyPr vert="horz" wrap="square" lIns="0" tIns="18288" rIns="0" bIns="18288" rtlCol="0" anchor="b" anchorCtr="0">
            <a:noAutofit/>
          </a:bodyPr>
          <a:lstStyle/>
          <a:p>
            <a:r>
              <a:rPr lang="en-US" sz="800" dirty="0"/>
              <a:t>*Italics denotes language that would appear in the conclusions or recommendations</a:t>
            </a:r>
          </a:p>
          <a:p>
            <a:endParaRPr lang="en-US" sz="800" dirty="0"/>
          </a:p>
        </p:txBody>
      </p:sp>
      <p:sp>
        <p:nvSpPr>
          <p:cNvPr id="3" name="Content Placeholder 2"/>
          <p:cNvSpPr>
            <a:spLocks noGrp="1"/>
          </p:cNvSpPr>
          <p:nvPr>
            <p:ph idx="1"/>
          </p:nvPr>
        </p:nvSpPr>
        <p:spPr>
          <a:xfrm>
            <a:off x="495908" y="1277113"/>
            <a:ext cx="8190891" cy="4003132"/>
          </a:xfrm>
        </p:spPr>
        <p:txBody>
          <a:bodyPr>
            <a:normAutofit fontScale="62500" lnSpcReduction="20000"/>
          </a:bodyPr>
          <a:lstStyle/>
          <a:p>
            <a:pPr lvl="0"/>
            <a:r>
              <a:rPr lang="en-US" b="1" dirty="0"/>
              <a:t>Confidence in evidence anchored to the studies’ risk of bias</a:t>
            </a:r>
          </a:p>
          <a:p>
            <a:pPr lvl="1"/>
            <a:r>
              <a:rPr lang="en-US" i="1" dirty="0"/>
              <a:t>Highly likely</a:t>
            </a:r>
            <a:r>
              <a:rPr lang="en-US" dirty="0"/>
              <a:t> or </a:t>
            </a:r>
            <a:r>
              <a:rPr lang="en-US" i="1" dirty="0"/>
              <a:t>highly probable*</a:t>
            </a:r>
            <a:r>
              <a:rPr lang="en-US" dirty="0"/>
              <a:t> = high confidence level</a:t>
            </a:r>
          </a:p>
          <a:p>
            <a:pPr lvl="1"/>
            <a:r>
              <a:rPr lang="en-US" i="1" dirty="0"/>
              <a:t>Likely </a:t>
            </a:r>
            <a:r>
              <a:rPr lang="en-US" dirty="0"/>
              <a:t>or </a:t>
            </a:r>
            <a:r>
              <a:rPr lang="en-US" i="1" dirty="0"/>
              <a:t>probable</a:t>
            </a:r>
            <a:r>
              <a:rPr lang="en-US" dirty="0"/>
              <a:t> = moderate confidence level</a:t>
            </a:r>
          </a:p>
          <a:p>
            <a:pPr lvl="1"/>
            <a:r>
              <a:rPr lang="en-US" i="1" dirty="0"/>
              <a:t>Possibly</a:t>
            </a:r>
            <a:r>
              <a:rPr lang="en-US" dirty="0"/>
              <a:t> = low confidence level</a:t>
            </a:r>
          </a:p>
          <a:p>
            <a:pPr lvl="1"/>
            <a:r>
              <a:rPr lang="en-US" i="1" dirty="0"/>
              <a:t>Insufficient evidence</a:t>
            </a:r>
            <a:r>
              <a:rPr lang="en-US" dirty="0"/>
              <a:t> = very low confidence level</a:t>
            </a:r>
          </a:p>
          <a:p>
            <a:pPr lvl="0"/>
            <a:r>
              <a:rPr lang="en-US" b="1" dirty="0"/>
              <a:t>Recommendations informed by premises</a:t>
            </a:r>
          </a:p>
          <a:p>
            <a:pPr lvl="1"/>
            <a:r>
              <a:rPr lang="en-US" dirty="0"/>
              <a:t>Evidence systematically reviewed</a:t>
            </a:r>
          </a:p>
          <a:p>
            <a:pPr lvl="1"/>
            <a:r>
              <a:rPr lang="en-US" dirty="0"/>
              <a:t>Strong evidence derived from related conditions</a:t>
            </a:r>
          </a:p>
          <a:p>
            <a:pPr lvl="1"/>
            <a:r>
              <a:rPr lang="en-US" dirty="0"/>
              <a:t>Axiomatic principles of care</a:t>
            </a:r>
          </a:p>
          <a:p>
            <a:pPr lvl="1"/>
            <a:r>
              <a:rPr lang="en-US" dirty="0"/>
              <a:t>Inferences made from one or more statements in the recommendation rationale</a:t>
            </a:r>
          </a:p>
          <a:p>
            <a:pPr lvl="0"/>
            <a:r>
              <a:rPr lang="en-US" b="1" dirty="0"/>
              <a:t>Clinician level of obligation assigned (modified Delphi)</a:t>
            </a:r>
          </a:p>
          <a:p>
            <a:pPr lvl="1"/>
            <a:r>
              <a:rPr lang="en-US" i="1" dirty="0"/>
              <a:t>Must</a:t>
            </a:r>
            <a:r>
              <a:rPr lang="en-US" dirty="0"/>
              <a:t> (or </a:t>
            </a:r>
            <a:r>
              <a:rPr lang="en-US" i="1" dirty="0"/>
              <a:t>must not</a:t>
            </a:r>
            <a:r>
              <a:rPr lang="en-US" dirty="0"/>
              <a:t>) = Level A (strong) </a:t>
            </a:r>
          </a:p>
          <a:p>
            <a:pPr lvl="1"/>
            <a:r>
              <a:rPr lang="en-US" i="1" dirty="0"/>
              <a:t>Should</a:t>
            </a:r>
            <a:r>
              <a:rPr lang="en-US" dirty="0"/>
              <a:t> (or </a:t>
            </a:r>
            <a:r>
              <a:rPr lang="en-US" i="1" dirty="0"/>
              <a:t>should not</a:t>
            </a:r>
            <a:r>
              <a:rPr lang="en-US" dirty="0"/>
              <a:t>) = Level B (moderate) </a:t>
            </a:r>
          </a:p>
          <a:p>
            <a:pPr lvl="1"/>
            <a:r>
              <a:rPr lang="en-US" i="1" dirty="0"/>
              <a:t>May</a:t>
            </a:r>
            <a:r>
              <a:rPr lang="en-US" dirty="0"/>
              <a:t> (or </a:t>
            </a:r>
            <a:r>
              <a:rPr lang="en-US" i="1" dirty="0"/>
              <a:t>may not</a:t>
            </a:r>
            <a:r>
              <a:rPr lang="en-US" dirty="0"/>
              <a:t>) = Level C (weak)</a:t>
            </a:r>
          </a:p>
          <a:p>
            <a:pPr lvl="1"/>
            <a:r>
              <a:rPr lang="en-US" i="1" dirty="0"/>
              <a:t>Should not</a:t>
            </a:r>
            <a:r>
              <a:rPr lang="en-US" dirty="0"/>
              <a:t> = Level R (restricted to research setting only)</a:t>
            </a:r>
          </a:p>
          <a:p>
            <a:pPr lvl="1"/>
            <a:r>
              <a:rPr lang="en-US" dirty="0"/>
              <a:t>No recommendation made = Level U (insufficient evidence)</a:t>
            </a:r>
          </a:p>
        </p:txBody>
      </p:sp>
    </p:spTree>
    <p:extLst>
      <p:ext uri="{BB962C8B-B14F-4D97-AF65-F5344CB8AC3E}">
        <p14:creationId xmlns:p14="http://schemas.microsoft.com/office/powerpoint/2010/main" val="194032273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322481" y="2371746"/>
            <a:ext cx="8439779" cy="1747575"/>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a:bodyPr>
          <a:lstStyle/>
          <a:p>
            <a:r>
              <a:rPr lang="en-US" sz="4300" dirty="0"/>
              <a:t>Clinical Question 1</a:t>
            </a: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15</a:t>
            </a:fld>
            <a:endParaRPr lang="en-US" dirty="0"/>
          </a:p>
        </p:txBody>
      </p:sp>
      <p:sp>
        <p:nvSpPr>
          <p:cNvPr id="3" name="Content Placeholder 2"/>
          <p:cNvSpPr>
            <a:spLocks noGrp="1"/>
          </p:cNvSpPr>
          <p:nvPr>
            <p:ph idx="1"/>
          </p:nvPr>
        </p:nvSpPr>
        <p:spPr>
          <a:xfrm>
            <a:off x="489396" y="2773845"/>
            <a:ext cx="8152327" cy="943376"/>
          </a:xfrm>
        </p:spPr>
        <p:txBody>
          <a:bodyPr>
            <a:normAutofit/>
          </a:bodyPr>
          <a:lstStyle/>
          <a:p>
            <a:pPr marL="0" lvl="0" indent="0">
              <a:buNone/>
            </a:pPr>
            <a:r>
              <a:rPr lang="en-US" dirty="0"/>
              <a:t>What is the incidence of SUDEP in different epilepsy populations?</a:t>
            </a:r>
          </a:p>
        </p:txBody>
      </p:sp>
    </p:spTree>
    <p:extLst>
      <p:ext uri="{BB962C8B-B14F-4D97-AF65-F5344CB8AC3E}">
        <p14:creationId xmlns:p14="http://schemas.microsoft.com/office/powerpoint/2010/main" val="3285570308"/>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823390"/>
            <a:ext cx="8190893" cy="662510"/>
          </a:xfrm>
        </p:spPr>
        <p:txBody>
          <a:bodyPr>
            <a:noAutofit/>
          </a:bodyPr>
          <a:lstStyle/>
          <a:p>
            <a:br>
              <a:rPr lang="en-US" sz="3200" dirty="0"/>
            </a:br>
            <a:r>
              <a:rPr lang="en-US" sz="4400" dirty="0"/>
              <a:t>Conclusions</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16</a:t>
            </a:fld>
            <a:endParaRPr lang="en-US" dirty="0"/>
          </a:p>
        </p:txBody>
      </p:sp>
      <p:sp>
        <p:nvSpPr>
          <p:cNvPr id="13" name="Content Placeholder 12"/>
          <p:cNvSpPr>
            <a:spLocks noGrp="1"/>
          </p:cNvSpPr>
          <p:nvPr>
            <p:ph idx="1"/>
          </p:nvPr>
        </p:nvSpPr>
        <p:spPr>
          <a:xfrm>
            <a:off x="495908" y="1790700"/>
            <a:ext cx="8190891" cy="3873217"/>
          </a:xfrm>
        </p:spPr>
        <p:txBody>
          <a:bodyPr>
            <a:normAutofit/>
          </a:bodyPr>
          <a:lstStyle/>
          <a:p>
            <a:r>
              <a:rPr lang="en-US" sz="2400" dirty="0"/>
              <a:t>Because of imprecision in the incidence results for general populations of persons with epilepsy, authors performed a random-effects meta-analysis for several subpopulations</a:t>
            </a:r>
          </a:p>
          <a:p>
            <a:r>
              <a:rPr lang="en-US" sz="2400" dirty="0"/>
              <a:t>To explore reasons for heterogeneity in the absolute risk, the panel conducted a meta-analysis of subgroups of studies including different groups of persons with epilepsy </a:t>
            </a:r>
            <a:endParaRPr lang="en-US" sz="2400" dirty="0">
              <a:effectLst/>
            </a:endParaRPr>
          </a:p>
          <a:p>
            <a:endParaRPr lang="en-US" sz="2400" dirty="0">
              <a:effectLst/>
            </a:endParaRPr>
          </a:p>
        </p:txBody>
      </p:sp>
    </p:spTree>
    <p:extLst>
      <p:ext uri="{BB962C8B-B14F-4D97-AF65-F5344CB8AC3E}">
        <p14:creationId xmlns:p14="http://schemas.microsoft.com/office/powerpoint/2010/main" val="72064802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696292"/>
            <a:ext cx="8190893" cy="895170"/>
          </a:xfrm>
        </p:spPr>
        <p:txBody>
          <a:bodyPr>
            <a:noAutofit/>
          </a:bodyPr>
          <a:lstStyle/>
          <a:p>
            <a:br>
              <a:rPr lang="en-US" sz="3000" dirty="0"/>
            </a:br>
            <a:r>
              <a:rPr lang="en-US" sz="4400" dirty="0"/>
              <a:t>Conclusions</a:t>
            </a:r>
            <a:br>
              <a:rPr lang="en-US" sz="4400" dirty="0"/>
            </a:br>
            <a:r>
              <a:rPr lang="en-US" sz="3200" dirty="0">
                <a:solidFill>
                  <a:schemeClr val="bg1">
                    <a:lumMod val="50000"/>
                  </a:schemeClr>
                </a:solidFill>
              </a:rPr>
              <a:t>What is the incidence of SUDEP in childhood?</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17</a:t>
            </a:fld>
            <a:endParaRPr lang="en-US" dirty="0"/>
          </a:p>
        </p:txBody>
      </p:sp>
      <p:sp>
        <p:nvSpPr>
          <p:cNvPr id="13" name="Content Placeholder 12"/>
          <p:cNvSpPr>
            <a:spLocks noGrp="1"/>
          </p:cNvSpPr>
          <p:nvPr>
            <p:ph idx="1"/>
          </p:nvPr>
        </p:nvSpPr>
        <p:spPr>
          <a:xfrm>
            <a:off x="495908" y="1930400"/>
            <a:ext cx="8190891" cy="3733517"/>
          </a:xfrm>
        </p:spPr>
        <p:txBody>
          <a:bodyPr>
            <a:normAutofit/>
          </a:bodyPr>
          <a:lstStyle/>
          <a:p>
            <a:pPr marL="0" lvl="0" indent="0">
              <a:buNone/>
            </a:pPr>
            <a:endParaRPr lang="en-US" dirty="0"/>
          </a:p>
          <a:p>
            <a:pPr marL="0" lvl="0" indent="0">
              <a:buNone/>
            </a:pPr>
            <a:r>
              <a:rPr lang="en-US" dirty="0"/>
              <a:t>Based on moderate confidence in the evidence from 3 Class I studies, SUDEP risk in children with epilepsy is 0.22/1,000 patient-years (95% CI 0.16–0.31).</a:t>
            </a:r>
          </a:p>
          <a:p>
            <a:pPr marL="0" indent="0">
              <a:buNone/>
            </a:pPr>
            <a:endParaRPr lang="en-US" dirty="0"/>
          </a:p>
          <a:p>
            <a:pPr marL="0" indent="0">
              <a:buNone/>
            </a:pPr>
            <a:endParaRPr lang="en-US" b="1" dirty="0"/>
          </a:p>
          <a:p>
            <a:endParaRPr lang="en-US" dirty="0"/>
          </a:p>
          <a:p>
            <a:endParaRPr lang="en-US" dirty="0"/>
          </a:p>
          <a:p>
            <a:endParaRPr lang="en-US" dirty="0">
              <a:effectLst/>
            </a:endParaRPr>
          </a:p>
          <a:p>
            <a:endParaRPr lang="en-US" dirty="0">
              <a:effectLst/>
            </a:endParaRPr>
          </a:p>
        </p:txBody>
      </p:sp>
    </p:spTree>
    <p:extLst>
      <p:ext uri="{BB962C8B-B14F-4D97-AF65-F5344CB8AC3E}">
        <p14:creationId xmlns:p14="http://schemas.microsoft.com/office/powerpoint/2010/main" val="2847346252"/>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823390"/>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What is the incidence of SUDEP in people with childhood-onset epilepsy, including SUDEP occurrences after adulthood?</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18</a:t>
            </a:fld>
            <a:endParaRPr lang="en-US" dirty="0"/>
          </a:p>
        </p:txBody>
      </p:sp>
      <p:sp>
        <p:nvSpPr>
          <p:cNvPr id="13" name="Content Placeholder 12"/>
          <p:cNvSpPr>
            <a:spLocks noGrp="1"/>
          </p:cNvSpPr>
          <p:nvPr>
            <p:ph idx="1"/>
          </p:nvPr>
        </p:nvSpPr>
        <p:spPr>
          <a:xfrm>
            <a:off x="495908" y="2590800"/>
            <a:ext cx="8190891" cy="3073117"/>
          </a:xfrm>
        </p:spPr>
        <p:txBody>
          <a:bodyPr>
            <a:normAutofit/>
          </a:bodyPr>
          <a:lstStyle/>
          <a:p>
            <a:pPr marL="0" indent="0">
              <a:buNone/>
            </a:pPr>
            <a:r>
              <a:rPr lang="en-US" dirty="0"/>
              <a:t>Based on low confidence in the evidence due to considerable imprecision across 5 Class I studies,</a:t>
            </a:r>
            <a:r>
              <a:rPr lang="en-US" baseline="30000" dirty="0"/>
              <a:t>e6,e7­­–e9,e16</a:t>
            </a:r>
            <a:r>
              <a:rPr lang="en-US" dirty="0"/>
              <a:t> SUDEP risk increases in adults to </a:t>
            </a:r>
          </a:p>
          <a:p>
            <a:pPr marL="0" indent="0">
              <a:buNone/>
            </a:pPr>
            <a:r>
              <a:rPr lang="en-US" dirty="0"/>
              <a:t>1.2/1,000 patient-years (95% CI 0.64–2.32).</a:t>
            </a:r>
          </a:p>
          <a:p>
            <a:endParaRPr lang="en-US" dirty="0">
              <a:effectLst/>
            </a:endParaRPr>
          </a:p>
          <a:p>
            <a:endParaRPr lang="en-US" dirty="0">
              <a:effectLst/>
            </a:endParaRPr>
          </a:p>
        </p:txBody>
      </p:sp>
    </p:spTree>
    <p:extLst>
      <p:ext uri="{BB962C8B-B14F-4D97-AF65-F5344CB8AC3E}">
        <p14:creationId xmlns:p14="http://schemas.microsoft.com/office/powerpoint/2010/main" val="231590336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5947" y="4960510"/>
            <a:ext cx="8546112" cy="1138447"/>
          </a:xfrm>
        </p:spPr>
        <p:txBody>
          <a:bodyPr/>
          <a:lstStyle/>
          <a:p>
            <a:pPr>
              <a:lnSpc>
                <a:spcPct val="100000"/>
              </a:lnSpc>
              <a:spcBef>
                <a:spcPts val="0"/>
              </a:spcBef>
              <a:spcAft>
                <a:spcPts val="0"/>
              </a:spcAft>
            </a:pPr>
            <a:r>
              <a:rPr lang="en-US" sz="2000" dirty="0">
                <a:latin typeface="+mn-lt"/>
              </a:rPr>
              <a:t>Report by:</a:t>
            </a:r>
          </a:p>
          <a:p>
            <a:pPr>
              <a:lnSpc>
                <a:spcPct val="100000"/>
              </a:lnSpc>
              <a:spcBef>
                <a:spcPts val="0"/>
              </a:spcBef>
              <a:spcAft>
                <a:spcPts val="0"/>
              </a:spcAft>
            </a:pPr>
            <a:r>
              <a:rPr lang="en-US" sz="2000" dirty="0">
                <a:latin typeface="+mn-lt"/>
              </a:rPr>
              <a:t>Guideline Development, Dissemination, and Implementation Subcommittee</a:t>
            </a:r>
          </a:p>
          <a:p>
            <a:pPr>
              <a:lnSpc>
                <a:spcPct val="100000"/>
              </a:lnSpc>
              <a:spcBef>
                <a:spcPts val="0"/>
              </a:spcBef>
              <a:spcAft>
                <a:spcPts val="0"/>
              </a:spcAft>
            </a:pPr>
            <a:r>
              <a:rPr lang="en-US" sz="2000" dirty="0">
                <a:latin typeface="+mn-lt"/>
              </a:rPr>
              <a:t>		of the American Academy of Neurology and the American Epilepsy Society</a:t>
            </a:r>
            <a:endParaRPr lang="en-US" sz="2000" dirty="0"/>
          </a:p>
        </p:txBody>
      </p:sp>
      <p:sp>
        <p:nvSpPr>
          <p:cNvPr id="4" name="TextBox 3"/>
          <p:cNvSpPr txBox="1"/>
          <p:nvPr/>
        </p:nvSpPr>
        <p:spPr>
          <a:xfrm>
            <a:off x="375947" y="180857"/>
            <a:ext cx="3456121" cy="325465"/>
          </a:xfrm>
          <a:prstGeom prst="rect">
            <a:avLst/>
          </a:prstGeom>
        </p:spPr>
        <p:txBody>
          <a:bodyPr vert="horz" wrap="none" lIns="0" tIns="18288" rIns="0" bIns="18288" rtlCol="0" anchor="b" anchorCtr="0">
            <a:noAutofit/>
          </a:bodyPr>
          <a:lstStyle/>
          <a:p>
            <a:r>
              <a:rPr lang="en-US" sz="2000" dirty="0">
                <a:solidFill>
                  <a:schemeClr val="bg1">
                    <a:lumMod val="50000"/>
                  </a:schemeClr>
                </a:solidFill>
                <a:latin typeface="Arial Narrow" panose="020B0606020202030204" pitchFamily="34" charset="0"/>
              </a:rPr>
              <a:t>Practice Guideline</a:t>
            </a:r>
          </a:p>
        </p:txBody>
      </p:sp>
      <p:sp>
        <p:nvSpPr>
          <p:cNvPr id="6" name="Rectangle 5"/>
          <p:cNvSpPr/>
          <p:nvPr/>
        </p:nvSpPr>
        <p:spPr>
          <a:xfrm>
            <a:off x="177801" y="1856253"/>
            <a:ext cx="8644410" cy="1200329"/>
          </a:xfrm>
          <a:prstGeom prst="rect">
            <a:avLst/>
          </a:prstGeom>
        </p:spPr>
        <p:txBody>
          <a:bodyPr wrap="square">
            <a:spAutoFit/>
          </a:bodyPr>
          <a:lstStyle/>
          <a:p>
            <a:pPr algn="ctr"/>
            <a:r>
              <a:rPr lang="en-US" sz="3600" dirty="0"/>
              <a:t>Sudden Unexpected Death in Epilepsy Incidence Rates and Risk Factors</a:t>
            </a:r>
          </a:p>
        </p:txBody>
      </p:sp>
    </p:spTree>
    <p:extLst>
      <p:ext uri="{BB962C8B-B14F-4D97-AF65-F5344CB8AC3E}">
        <p14:creationId xmlns:p14="http://schemas.microsoft.com/office/powerpoint/2010/main" val="2912583083"/>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823390"/>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What is the incidence of SUDEP in the general epilepsy population?</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19</a:t>
            </a:fld>
            <a:endParaRPr lang="en-US" dirty="0"/>
          </a:p>
        </p:txBody>
      </p:sp>
      <p:sp>
        <p:nvSpPr>
          <p:cNvPr id="5" name="Content Placeholder 12"/>
          <p:cNvSpPr txBox="1">
            <a:spLocks/>
          </p:cNvSpPr>
          <p:nvPr/>
        </p:nvSpPr>
        <p:spPr>
          <a:xfrm>
            <a:off x="597508" y="2068250"/>
            <a:ext cx="8190891" cy="3733517"/>
          </a:xfrm>
          <a:prstGeom prst="rect">
            <a:avLst/>
          </a:prstGeom>
        </p:spPr>
        <p:txBody>
          <a:bodyPr vert="horz" lIns="0" tIns="0" rIns="0" bIns="0" rtlCol="0">
            <a:normAutofit/>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dirty="0"/>
              <a:t>Based on low confidence in the evidence owing to considerable imprecision across 12 Class I studies, the overall SUDEP risk is 0.58/1,000 patient-years (95% CI 0.31–1.08). </a:t>
            </a:r>
          </a:p>
          <a:p>
            <a:endParaRPr lang="en-US" dirty="0"/>
          </a:p>
          <a:p>
            <a:pPr marL="0" indent="0">
              <a:buFont typeface="Arial"/>
              <a:buNone/>
            </a:pPr>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82366372"/>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1151739"/>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What is the incidence of SUDEP in the general population of persons with epilepsy who at some point in the course of their disease were likely difficult to treat?</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20</a:t>
            </a:fld>
            <a:endParaRPr lang="en-US" dirty="0"/>
          </a:p>
        </p:txBody>
      </p:sp>
      <p:sp>
        <p:nvSpPr>
          <p:cNvPr id="5" name="Content Placeholder 12"/>
          <p:cNvSpPr txBox="1">
            <a:spLocks/>
          </p:cNvSpPr>
          <p:nvPr/>
        </p:nvSpPr>
        <p:spPr>
          <a:xfrm>
            <a:off x="495908" y="2420488"/>
            <a:ext cx="8190891" cy="3156993"/>
          </a:xfrm>
          <a:prstGeom prst="rect">
            <a:avLst/>
          </a:prstGeom>
        </p:spPr>
        <p:txBody>
          <a:bodyPr vert="horz" lIns="0" tIns="0" rIns="0" bIns="0" rtlCol="0">
            <a:normAutofit/>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Based on moderate confidence in the evidence from 1 Class I study, the general population of people with epilepsy who at some point in the course of their disease were likely difficult to treat, the overall SUDEP incidence rate is </a:t>
            </a:r>
          </a:p>
          <a:p>
            <a:pPr marL="0" indent="0">
              <a:buNone/>
            </a:pPr>
            <a:r>
              <a:rPr lang="en-US" dirty="0"/>
              <a:t>1.5/1,000 patient-years (95% CI, 0.8–2.7). </a:t>
            </a:r>
          </a:p>
          <a:p>
            <a:pPr marL="0" indent="0">
              <a:buFont typeface="Arial"/>
              <a:buNone/>
            </a:pPr>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2393791"/>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823390"/>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What is the incidence of SUDEP in pregnant women with epilepsy?</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21</a:t>
            </a:fld>
            <a:endParaRPr lang="en-US" dirty="0"/>
          </a:p>
        </p:txBody>
      </p:sp>
      <p:sp>
        <p:nvSpPr>
          <p:cNvPr id="5" name="Content Placeholder 12"/>
          <p:cNvSpPr txBox="1">
            <a:spLocks/>
          </p:cNvSpPr>
          <p:nvPr/>
        </p:nvSpPr>
        <p:spPr>
          <a:xfrm>
            <a:off x="495910" y="2028885"/>
            <a:ext cx="8190891" cy="2918867"/>
          </a:xfrm>
          <a:prstGeom prst="rect">
            <a:avLst/>
          </a:prstGeom>
        </p:spPr>
        <p:txBody>
          <a:bodyPr vert="horz" lIns="0" tIns="0" rIns="0" bIns="0" rtlCol="0">
            <a:normAutofit/>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Based on moderate confidence in the evidence from 1 Class I study, the SUDEP incidence rate for pregnant women with epilepsy is </a:t>
            </a:r>
          </a:p>
          <a:p>
            <a:pPr marL="0" indent="0">
              <a:buNone/>
            </a:pPr>
            <a:r>
              <a:rPr lang="en-US" dirty="0"/>
              <a:t>0.79/1,000 pregnancies (95% CI 0.6–1.0).   </a:t>
            </a:r>
          </a:p>
          <a:p>
            <a:pPr marL="0" indent="0">
              <a:buNone/>
            </a:pPr>
            <a:endParaRPr lang="en-US" dirty="0"/>
          </a:p>
          <a:p>
            <a:pPr marL="0" indent="0">
              <a:buFont typeface="Arial"/>
              <a:buNone/>
            </a:pPr>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13285028"/>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22</a:t>
            </a:fld>
            <a:endParaRPr lang="en-US" dirty="0"/>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t="6491"/>
          <a:stretch/>
        </p:blipFill>
        <p:spPr bwMode="auto">
          <a:xfrm>
            <a:off x="715992" y="341976"/>
            <a:ext cx="7719247" cy="54597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75108"/>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Table e-2. Conclusions for SUDEP incidence</a:t>
            </a: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23</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15363986"/>
              </p:ext>
            </p:extLst>
          </p:nvPr>
        </p:nvGraphicFramePr>
        <p:xfrm>
          <a:off x="723900" y="1701800"/>
          <a:ext cx="7569200" cy="3876123"/>
        </p:xfrm>
        <a:graphic>
          <a:graphicData uri="http://schemas.openxmlformats.org/drawingml/2006/table">
            <a:tbl>
              <a:tblPr firstRow="1" firstCol="1" bandRow="1">
                <a:tableStyleId>{5C22544A-7EE6-4342-B048-85BDC9FD1C3A}</a:tableStyleId>
              </a:tblPr>
              <a:tblGrid>
                <a:gridCol w="2075474">
                  <a:extLst>
                    <a:ext uri="{9D8B030D-6E8A-4147-A177-3AD203B41FA5}">
                      <a16:colId xmlns:a16="http://schemas.microsoft.com/office/drawing/2014/main" val="3944065334"/>
                    </a:ext>
                  </a:extLst>
                </a:gridCol>
                <a:gridCol w="2647707">
                  <a:extLst>
                    <a:ext uri="{9D8B030D-6E8A-4147-A177-3AD203B41FA5}">
                      <a16:colId xmlns:a16="http://schemas.microsoft.com/office/drawing/2014/main" val="429096708"/>
                    </a:ext>
                  </a:extLst>
                </a:gridCol>
                <a:gridCol w="2846019">
                  <a:extLst>
                    <a:ext uri="{9D8B030D-6E8A-4147-A177-3AD203B41FA5}">
                      <a16:colId xmlns:a16="http://schemas.microsoft.com/office/drawing/2014/main" val="1746802618"/>
                    </a:ext>
                  </a:extLst>
                </a:gridCol>
              </a:tblGrid>
              <a:tr h="610025">
                <a:tc>
                  <a:txBody>
                    <a:bodyPr/>
                    <a:lstStyle/>
                    <a:p>
                      <a:pPr marL="0" marR="0" algn="l">
                        <a:lnSpc>
                          <a:spcPct val="115000"/>
                        </a:lnSpc>
                        <a:spcBef>
                          <a:spcPts val="0"/>
                        </a:spcBef>
                        <a:spcAft>
                          <a:spcPts val="0"/>
                        </a:spcAft>
                      </a:pPr>
                      <a:r>
                        <a:rPr lang="en-US" sz="2400" dirty="0">
                          <a:effectLst/>
                        </a:rPr>
                        <a:t>Population</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tc>
                  <a:txBody>
                    <a:bodyPr/>
                    <a:lstStyle/>
                    <a:p>
                      <a:pPr marL="0" marR="0" algn="ctr">
                        <a:lnSpc>
                          <a:spcPct val="115000"/>
                        </a:lnSpc>
                        <a:spcBef>
                          <a:spcPts val="0"/>
                        </a:spcBef>
                        <a:spcAft>
                          <a:spcPts val="0"/>
                        </a:spcAft>
                      </a:pPr>
                      <a:r>
                        <a:rPr lang="en-US" sz="2400" dirty="0">
                          <a:effectLst/>
                        </a:rPr>
                        <a:t>SUDEP/1,000 patient-years (CI)</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tc>
                  <a:txBody>
                    <a:bodyPr/>
                    <a:lstStyle/>
                    <a:p>
                      <a:pPr marL="0" marR="0" algn="ctr">
                        <a:lnSpc>
                          <a:spcPct val="115000"/>
                        </a:lnSpc>
                        <a:spcBef>
                          <a:spcPts val="0"/>
                        </a:spcBef>
                        <a:spcAft>
                          <a:spcPts val="0"/>
                        </a:spcAft>
                      </a:pPr>
                      <a:r>
                        <a:rPr lang="en-US" sz="2400" dirty="0">
                          <a:effectLst/>
                        </a:rPr>
                        <a:t>Confidence level</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extLst>
                  <a:ext uri="{0D108BD9-81ED-4DB2-BD59-A6C34878D82A}">
                    <a16:rowId xmlns:a16="http://schemas.microsoft.com/office/drawing/2014/main" val="688088619"/>
                  </a:ext>
                </a:extLst>
              </a:tr>
              <a:tr h="1011625">
                <a:tc>
                  <a:txBody>
                    <a:bodyPr/>
                    <a:lstStyle/>
                    <a:p>
                      <a:pPr marL="0" marR="0" algn="l">
                        <a:lnSpc>
                          <a:spcPct val="115000"/>
                        </a:lnSpc>
                        <a:spcBef>
                          <a:spcPts val="0"/>
                        </a:spcBef>
                        <a:spcAft>
                          <a:spcPts val="0"/>
                        </a:spcAft>
                      </a:pPr>
                      <a:r>
                        <a:rPr lang="en-US" sz="2400" dirty="0">
                          <a:effectLst/>
                        </a:rPr>
                        <a:t>Overall</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tc>
                  <a:txBody>
                    <a:bodyPr/>
                    <a:lstStyle/>
                    <a:p>
                      <a:pPr marL="0" marR="0" algn="ctr">
                        <a:lnSpc>
                          <a:spcPct val="115000"/>
                        </a:lnSpc>
                        <a:spcBef>
                          <a:spcPts val="0"/>
                        </a:spcBef>
                        <a:spcAft>
                          <a:spcPts val="0"/>
                        </a:spcAft>
                      </a:pPr>
                      <a:r>
                        <a:rPr lang="en-US" sz="2400" dirty="0">
                          <a:effectLst/>
                        </a:rPr>
                        <a:t>0.58 (0.31–1.08)</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tc>
                  <a:txBody>
                    <a:bodyPr/>
                    <a:lstStyle/>
                    <a:p>
                      <a:pPr marL="0" marR="0" algn="ctr">
                        <a:lnSpc>
                          <a:spcPct val="115000"/>
                        </a:lnSpc>
                        <a:spcBef>
                          <a:spcPts val="0"/>
                        </a:spcBef>
                        <a:spcAft>
                          <a:spcPts val="0"/>
                        </a:spcAft>
                      </a:pPr>
                      <a:r>
                        <a:rPr lang="en-US" sz="2400" dirty="0">
                          <a:effectLst/>
                        </a:rPr>
                        <a:t>Low</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extLst>
                  <a:ext uri="{0D108BD9-81ED-4DB2-BD59-A6C34878D82A}">
                    <a16:rowId xmlns:a16="http://schemas.microsoft.com/office/drawing/2014/main" val="1468327684"/>
                  </a:ext>
                </a:extLst>
              </a:tr>
              <a:tr h="1011625">
                <a:tc>
                  <a:txBody>
                    <a:bodyPr/>
                    <a:lstStyle/>
                    <a:p>
                      <a:pPr marL="0" marR="0" algn="l">
                        <a:lnSpc>
                          <a:spcPct val="115000"/>
                        </a:lnSpc>
                        <a:spcBef>
                          <a:spcPts val="0"/>
                        </a:spcBef>
                        <a:spcAft>
                          <a:spcPts val="0"/>
                        </a:spcAft>
                      </a:pPr>
                      <a:r>
                        <a:rPr lang="en-US" sz="2400" dirty="0">
                          <a:effectLst/>
                        </a:rPr>
                        <a:t>Childhood</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tc>
                  <a:txBody>
                    <a:bodyPr/>
                    <a:lstStyle/>
                    <a:p>
                      <a:pPr marL="0" marR="0" algn="ctr">
                        <a:lnSpc>
                          <a:spcPct val="115000"/>
                        </a:lnSpc>
                        <a:spcBef>
                          <a:spcPts val="0"/>
                        </a:spcBef>
                        <a:spcAft>
                          <a:spcPts val="0"/>
                        </a:spcAft>
                      </a:pPr>
                      <a:r>
                        <a:rPr lang="en-US" sz="2400" dirty="0">
                          <a:effectLst/>
                        </a:rPr>
                        <a:t>0.22 (0.16–0.31)</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tc>
                  <a:txBody>
                    <a:bodyPr/>
                    <a:lstStyle/>
                    <a:p>
                      <a:pPr marL="0" marR="0" algn="ctr">
                        <a:lnSpc>
                          <a:spcPct val="115000"/>
                        </a:lnSpc>
                        <a:spcBef>
                          <a:spcPts val="0"/>
                        </a:spcBef>
                        <a:spcAft>
                          <a:spcPts val="0"/>
                        </a:spcAft>
                      </a:pPr>
                      <a:r>
                        <a:rPr lang="en-US" sz="2400" dirty="0">
                          <a:effectLst/>
                        </a:rPr>
                        <a:t>Moderate</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extLst>
                  <a:ext uri="{0D108BD9-81ED-4DB2-BD59-A6C34878D82A}">
                    <a16:rowId xmlns:a16="http://schemas.microsoft.com/office/drawing/2014/main" val="4281815793"/>
                  </a:ext>
                </a:extLst>
              </a:tr>
              <a:tr h="1011625">
                <a:tc>
                  <a:txBody>
                    <a:bodyPr/>
                    <a:lstStyle/>
                    <a:p>
                      <a:pPr marL="0" marR="0" algn="l">
                        <a:lnSpc>
                          <a:spcPct val="115000"/>
                        </a:lnSpc>
                        <a:spcBef>
                          <a:spcPts val="0"/>
                        </a:spcBef>
                        <a:spcAft>
                          <a:spcPts val="0"/>
                        </a:spcAft>
                      </a:pPr>
                      <a:r>
                        <a:rPr lang="en-US" sz="2400" dirty="0">
                          <a:effectLst/>
                        </a:rPr>
                        <a:t>Adulthood </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tc>
                  <a:txBody>
                    <a:bodyPr/>
                    <a:lstStyle/>
                    <a:p>
                      <a:pPr marL="0" marR="0" algn="ctr">
                        <a:lnSpc>
                          <a:spcPct val="115000"/>
                        </a:lnSpc>
                        <a:spcBef>
                          <a:spcPts val="0"/>
                        </a:spcBef>
                        <a:spcAft>
                          <a:spcPts val="0"/>
                        </a:spcAft>
                      </a:pPr>
                      <a:r>
                        <a:rPr lang="en-US" sz="2400" dirty="0">
                          <a:effectLst/>
                        </a:rPr>
                        <a:t>1.2 (0.64–2.32)</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tc>
                  <a:txBody>
                    <a:bodyPr/>
                    <a:lstStyle/>
                    <a:p>
                      <a:pPr marL="0" marR="0" algn="ctr">
                        <a:lnSpc>
                          <a:spcPct val="115000"/>
                        </a:lnSpc>
                        <a:spcBef>
                          <a:spcPts val="0"/>
                        </a:spcBef>
                        <a:spcAft>
                          <a:spcPts val="0"/>
                        </a:spcAft>
                      </a:pPr>
                      <a:r>
                        <a:rPr lang="en-US" sz="2400" dirty="0">
                          <a:effectLst/>
                        </a:rPr>
                        <a:t>Low</a:t>
                      </a:r>
                      <a:endParaRPr lang="en-US" sz="2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29" marR="68429" marT="0" marB="0"/>
                </a:tc>
                <a:extLst>
                  <a:ext uri="{0D108BD9-81ED-4DB2-BD59-A6C34878D82A}">
                    <a16:rowId xmlns:a16="http://schemas.microsoft.com/office/drawing/2014/main" val="808621664"/>
                  </a:ext>
                </a:extLst>
              </a:tr>
            </a:tbl>
          </a:graphicData>
        </a:graphic>
      </p:graphicFrame>
    </p:spTree>
    <p:extLst>
      <p:ext uri="{BB962C8B-B14F-4D97-AF65-F5344CB8AC3E}">
        <p14:creationId xmlns:p14="http://schemas.microsoft.com/office/powerpoint/2010/main" val="4238995323"/>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255" y="619052"/>
            <a:ext cx="8190893" cy="642130"/>
          </a:xfrm>
        </p:spPr>
        <p:txBody>
          <a:bodyPr>
            <a:normAutofit fontScale="90000"/>
          </a:bodyPr>
          <a:lstStyle/>
          <a:p>
            <a:r>
              <a:rPr lang="en-US" sz="4000" dirty="0"/>
              <a:t>Recommendations: Clinical Question 1</a:t>
            </a:r>
            <a:br>
              <a:rPr lang="en-US" sz="4000" dirty="0"/>
            </a:br>
            <a:r>
              <a:rPr lang="en-US" sz="2400" dirty="0">
                <a:solidFill>
                  <a:prstClr val="white">
                    <a:lumMod val="50000"/>
                  </a:prstClr>
                </a:solidFill>
              </a:rPr>
              <a:t>SUDEP incidence in children</a:t>
            </a:r>
            <a:endParaRPr lang="en-US" sz="4000" dirty="0"/>
          </a:p>
        </p:txBody>
      </p:sp>
      <p:sp>
        <p:nvSpPr>
          <p:cNvPr id="3" name="Content Placeholder 2"/>
          <p:cNvSpPr>
            <a:spLocks noGrp="1"/>
          </p:cNvSpPr>
          <p:nvPr>
            <p:ph idx="1"/>
          </p:nvPr>
        </p:nvSpPr>
        <p:spPr/>
        <p:txBody>
          <a:bodyPr>
            <a:normAutofit/>
          </a:bodyPr>
          <a:lstStyle/>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24</a:t>
            </a:fld>
            <a:endParaRPr lang="en-US" dirty="0"/>
          </a:p>
        </p:txBody>
      </p:sp>
      <p:graphicFrame>
        <p:nvGraphicFramePr>
          <p:cNvPr id="5" name="Diagram 4"/>
          <p:cNvGraphicFramePr/>
          <p:nvPr>
            <p:extLst/>
          </p:nvPr>
        </p:nvGraphicFramePr>
        <p:xfrm>
          <a:off x="190500" y="1261182"/>
          <a:ext cx="8811832" cy="4540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699949"/>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255" y="619052"/>
            <a:ext cx="8190893" cy="642130"/>
          </a:xfrm>
        </p:spPr>
        <p:txBody>
          <a:bodyPr>
            <a:normAutofit fontScale="90000"/>
          </a:bodyPr>
          <a:lstStyle/>
          <a:p>
            <a:r>
              <a:rPr lang="en-US" sz="4000" dirty="0"/>
              <a:t>Recommendations: Clinical Question 1</a:t>
            </a:r>
            <a:br>
              <a:rPr lang="en-US" sz="4000" dirty="0"/>
            </a:br>
            <a:r>
              <a:rPr lang="en-US" sz="2400" dirty="0">
                <a:solidFill>
                  <a:prstClr val="white">
                    <a:lumMod val="50000"/>
                  </a:prstClr>
                </a:solidFill>
              </a:rPr>
              <a:t>SUDEP incidence in adults</a:t>
            </a:r>
            <a:endParaRPr lang="en-US" sz="4000" dirty="0"/>
          </a:p>
        </p:txBody>
      </p:sp>
      <p:sp>
        <p:nvSpPr>
          <p:cNvPr id="3" name="Content Placeholder 2"/>
          <p:cNvSpPr>
            <a:spLocks noGrp="1"/>
          </p:cNvSpPr>
          <p:nvPr>
            <p:ph idx="1"/>
          </p:nvPr>
        </p:nvSpPr>
        <p:spPr/>
        <p:txBody>
          <a:bodyPr>
            <a:normAutofit/>
          </a:bodyPr>
          <a:lstStyle/>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25</a:t>
            </a:fld>
            <a:endParaRPr lang="en-US" dirty="0"/>
          </a:p>
        </p:txBody>
      </p:sp>
      <p:graphicFrame>
        <p:nvGraphicFramePr>
          <p:cNvPr id="5" name="Diagram 4"/>
          <p:cNvGraphicFramePr/>
          <p:nvPr>
            <p:extLst>
              <p:ext uri="{D42A27DB-BD31-4B8C-83A1-F6EECF244321}">
                <p14:modId xmlns:p14="http://schemas.microsoft.com/office/powerpoint/2010/main" val="2758797375"/>
              </p:ext>
            </p:extLst>
          </p:nvPr>
        </p:nvGraphicFramePr>
        <p:xfrm>
          <a:off x="190500" y="1261182"/>
          <a:ext cx="8811832" cy="4540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194043"/>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322481" y="2371746"/>
            <a:ext cx="8439779" cy="1747575"/>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a:bodyPr>
          <a:lstStyle/>
          <a:p>
            <a:r>
              <a:rPr lang="en-US" sz="4300" dirty="0"/>
              <a:t>Clinical Question 2</a:t>
            </a: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26</a:t>
            </a:fld>
            <a:endParaRPr lang="en-US" dirty="0"/>
          </a:p>
        </p:txBody>
      </p:sp>
      <p:sp>
        <p:nvSpPr>
          <p:cNvPr id="3" name="Content Placeholder 2"/>
          <p:cNvSpPr>
            <a:spLocks noGrp="1"/>
          </p:cNvSpPr>
          <p:nvPr>
            <p:ph idx="1"/>
          </p:nvPr>
        </p:nvSpPr>
        <p:spPr>
          <a:xfrm>
            <a:off x="489396" y="3047999"/>
            <a:ext cx="8152327" cy="669221"/>
          </a:xfrm>
        </p:spPr>
        <p:txBody>
          <a:bodyPr>
            <a:normAutofit/>
          </a:bodyPr>
          <a:lstStyle/>
          <a:p>
            <a:pPr marL="0" lvl="0" indent="0">
              <a:buNone/>
            </a:pPr>
            <a:r>
              <a:rPr lang="en-US" dirty="0"/>
              <a:t>Are there any risk factors for SUDEP?</a:t>
            </a:r>
          </a:p>
        </p:txBody>
      </p:sp>
    </p:spTree>
    <p:extLst>
      <p:ext uri="{BB962C8B-B14F-4D97-AF65-F5344CB8AC3E}">
        <p14:creationId xmlns:p14="http://schemas.microsoft.com/office/powerpoint/2010/main" val="993814792"/>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603" y="375805"/>
            <a:ext cx="8190893" cy="652895"/>
          </a:xfrm>
        </p:spPr>
        <p:txBody>
          <a:bodyPr>
            <a:noAutofit/>
          </a:bodyPr>
          <a:lstStyle/>
          <a:p>
            <a:r>
              <a:rPr lang="en-US" sz="3200" dirty="0"/>
              <a:t>Most concerning risk factors </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27515642"/>
              </p:ext>
            </p:extLst>
          </p:nvPr>
        </p:nvGraphicFramePr>
        <p:xfrm>
          <a:off x="495604" y="1028700"/>
          <a:ext cx="8381697" cy="4610102"/>
        </p:xfrm>
        <a:graphic>
          <a:graphicData uri="http://schemas.openxmlformats.org/drawingml/2006/table">
            <a:tbl>
              <a:tblPr firstRow="1" firstCol="1" bandRow="1">
                <a:tableStyleId>{5C22544A-7EE6-4342-B048-85BDC9FD1C3A}</a:tableStyleId>
              </a:tblPr>
              <a:tblGrid>
                <a:gridCol w="2793899">
                  <a:extLst>
                    <a:ext uri="{9D8B030D-6E8A-4147-A177-3AD203B41FA5}">
                      <a16:colId xmlns:a16="http://schemas.microsoft.com/office/drawing/2014/main" val="3051368692"/>
                    </a:ext>
                  </a:extLst>
                </a:gridCol>
                <a:gridCol w="3898697">
                  <a:extLst>
                    <a:ext uri="{9D8B030D-6E8A-4147-A177-3AD203B41FA5}">
                      <a16:colId xmlns:a16="http://schemas.microsoft.com/office/drawing/2014/main" val="106609217"/>
                    </a:ext>
                  </a:extLst>
                </a:gridCol>
                <a:gridCol w="1689101">
                  <a:extLst>
                    <a:ext uri="{9D8B030D-6E8A-4147-A177-3AD203B41FA5}">
                      <a16:colId xmlns:a16="http://schemas.microsoft.com/office/drawing/2014/main" val="3694866328"/>
                    </a:ext>
                  </a:extLst>
                </a:gridCol>
              </a:tblGrid>
              <a:tr h="297468">
                <a:tc>
                  <a:txBody>
                    <a:bodyPr/>
                    <a:lstStyle/>
                    <a:p>
                      <a:pPr marL="0" marR="0" algn="ctr">
                        <a:lnSpc>
                          <a:spcPct val="115000"/>
                        </a:lnSpc>
                        <a:spcBef>
                          <a:spcPts val="0"/>
                        </a:spcBef>
                        <a:spcAft>
                          <a:spcPts val="0"/>
                        </a:spcAft>
                      </a:pPr>
                      <a:r>
                        <a:rPr lang="en-US" sz="1600" dirty="0">
                          <a:effectLst/>
                        </a:rPr>
                        <a:t>Factor</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Odds ratio (CI)</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Confidence level</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460589305"/>
                  </a:ext>
                </a:extLst>
              </a:tr>
              <a:tr h="613446">
                <a:tc>
                  <a:txBody>
                    <a:bodyPr/>
                    <a:lstStyle/>
                    <a:p>
                      <a:pPr marL="0" marR="0" algn="ctr">
                        <a:lnSpc>
                          <a:spcPct val="115000"/>
                        </a:lnSpc>
                        <a:spcBef>
                          <a:spcPts val="0"/>
                        </a:spcBef>
                        <a:spcAft>
                          <a:spcPts val="0"/>
                        </a:spcAft>
                      </a:pPr>
                      <a:r>
                        <a:rPr lang="en-US" sz="1600" dirty="0">
                          <a:effectLst/>
                        </a:rPr>
                        <a:t>Presence of GTCS vs lack of GTCS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10 (7–14)</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Moderate</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96502829"/>
                  </a:ext>
                </a:extLst>
              </a:tr>
              <a:tr h="929425">
                <a:tc>
                  <a:txBody>
                    <a:bodyPr/>
                    <a:lstStyle/>
                    <a:p>
                      <a:pPr marL="0" marR="0" algn="ctr">
                        <a:lnSpc>
                          <a:spcPct val="115000"/>
                        </a:lnSpc>
                        <a:spcBef>
                          <a:spcPts val="0"/>
                        </a:spcBef>
                        <a:spcAft>
                          <a:spcPts val="0"/>
                        </a:spcAft>
                      </a:pPr>
                      <a:r>
                        <a:rPr lang="en-US" sz="1600" dirty="0">
                          <a:effectLst/>
                        </a:rPr>
                        <a:t>Frequency of GTCS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OR 5.07 (2.94–8.76) for 1–2 GTCS per y, and OR 15.46 (9.92–24.10) for &gt;3 GTCS per y</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High</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48117302"/>
                  </a:ext>
                </a:extLst>
              </a:tr>
              <a:tr h="613446">
                <a:tc>
                  <a:txBody>
                    <a:bodyPr/>
                    <a:lstStyle/>
                    <a:p>
                      <a:pPr marL="0" marR="0" algn="ctr">
                        <a:lnSpc>
                          <a:spcPct val="115000"/>
                        </a:lnSpc>
                        <a:spcBef>
                          <a:spcPts val="0"/>
                        </a:spcBef>
                        <a:spcAft>
                          <a:spcPts val="0"/>
                        </a:spcAft>
                      </a:pPr>
                      <a:r>
                        <a:rPr lang="en-US" sz="1600" dirty="0">
                          <a:effectLst/>
                        </a:rPr>
                        <a:t>Not being seizure free for 1–5 y</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4.7 (1.4–16)</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Moderate</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75131677"/>
                  </a:ext>
                </a:extLst>
              </a:tr>
              <a:tr h="929425">
                <a:tc>
                  <a:txBody>
                    <a:bodyPr/>
                    <a:lstStyle/>
                    <a:p>
                      <a:pPr marL="0" marR="0" algn="ctr">
                        <a:lnSpc>
                          <a:spcPct val="115000"/>
                        </a:lnSpc>
                        <a:spcBef>
                          <a:spcPts val="0"/>
                        </a:spcBef>
                        <a:spcAft>
                          <a:spcPts val="0"/>
                        </a:spcAft>
                      </a:pPr>
                      <a:r>
                        <a:rPr lang="en-US" sz="1600" dirty="0">
                          <a:effectLst/>
                        </a:rPr>
                        <a:t>Not adding an AED when patients are medically refractory</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6 (2–20)</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Moderate</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16830773"/>
                  </a:ext>
                </a:extLst>
              </a:tr>
              <a:tr h="613446">
                <a:tc>
                  <a:txBody>
                    <a:bodyPr/>
                    <a:lstStyle/>
                    <a:p>
                      <a:pPr marL="0" marR="0" algn="ctr">
                        <a:lnSpc>
                          <a:spcPct val="115000"/>
                        </a:lnSpc>
                        <a:spcBef>
                          <a:spcPts val="0"/>
                        </a:spcBef>
                        <a:spcAft>
                          <a:spcPts val="0"/>
                        </a:spcAft>
                      </a:pPr>
                      <a:r>
                        <a:rPr lang="en-US" sz="1600" dirty="0">
                          <a:effectLst/>
                        </a:rPr>
                        <a:t>Nocturnal supervision (risk reduction)</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0.4 (0.2–0.8)</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Moderate</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17105657"/>
                  </a:ext>
                </a:extLst>
              </a:tr>
              <a:tr h="613446">
                <a:tc>
                  <a:txBody>
                    <a:bodyPr/>
                    <a:lstStyle/>
                    <a:p>
                      <a:pPr marL="0" marR="0" algn="ctr">
                        <a:lnSpc>
                          <a:spcPct val="115000"/>
                        </a:lnSpc>
                        <a:spcBef>
                          <a:spcPts val="0"/>
                        </a:spcBef>
                        <a:spcAft>
                          <a:spcPts val="0"/>
                        </a:spcAft>
                      </a:pPr>
                      <a:r>
                        <a:rPr lang="en-US" sz="1600" dirty="0">
                          <a:effectLst/>
                        </a:rPr>
                        <a:t>Use of nocturnal listening device (risk reduction)</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 0.1 (0.0–0.3)</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Moderate</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492729297"/>
                  </a:ext>
                </a:extLst>
              </a:tr>
            </a:tbl>
          </a:graphicData>
        </a:graphic>
      </p:graphicFrame>
    </p:spTree>
    <p:extLst>
      <p:ext uri="{BB962C8B-B14F-4D97-AF65-F5344CB8AC3E}">
        <p14:creationId xmlns:p14="http://schemas.microsoft.com/office/powerpoint/2010/main" val="1740231547"/>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547872"/>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Presence or absence of (GTCS)</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28</a:t>
            </a:fld>
            <a:endParaRPr lang="en-US" dirty="0"/>
          </a:p>
        </p:txBody>
      </p:sp>
      <p:sp>
        <p:nvSpPr>
          <p:cNvPr id="5" name="Content Placeholder 12"/>
          <p:cNvSpPr txBox="1">
            <a:spLocks/>
          </p:cNvSpPr>
          <p:nvPr/>
        </p:nvSpPr>
        <p:spPr>
          <a:xfrm>
            <a:off x="495910" y="2183315"/>
            <a:ext cx="8190891" cy="2878179"/>
          </a:xfrm>
          <a:prstGeom prst="rect">
            <a:avLst/>
          </a:prstGeom>
        </p:spPr>
        <p:txBody>
          <a:bodyPr vert="horz" lIns="0" tIns="0" rIns="0" bIns="0" rtlCol="0">
            <a:normAutofit fontScale="70000" lnSpcReduction="20000"/>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3100" dirty="0">
                <a:solidFill>
                  <a:schemeClr val="tx1"/>
                </a:solidFill>
              </a:rPr>
              <a:t>It is </a:t>
            </a:r>
            <a:r>
              <a:rPr lang="en-US" sz="3100" b="1" u="sng" dirty="0">
                <a:solidFill>
                  <a:schemeClr val="tx1"/>
                </a:solidFill>
              </a:rPr>
              <a:t>likely</a:t>
            </a:r>
            <a:r>
              <a:rPr lang="en-US" sz="3100" dirty="0">
                <a:solidFill>
                  <a:schemeClr val="tx1"/>
                </a:solidFill>
              </a:rPr>
              <a:t> that GTCS occurrence (vs no GTCS occurrence) increases SUDEP risk, </a:t>
            </a:r>
            <a:r>
              <a:rPr lang="en-US" sz="3400" dirty="0">
                <a:solidFill>
                  <a:schemeClr val="bg1">
                    <a:lumMod val="50000"/>
                  </a:schemeClr>
                </a:solidFill>
              </a:rPr>
              <a:t>based on moderate confidence in the evidence from 2 Class II studies. </a:t>
            </a:r>
            <a:r>
              <a:rPr lang="en-US" sz="3100" dirty="0">
                <a:solidFill>
                  <a:schemeClr val="tx1"/>
                </a:solidFill>
              </a:rPr>
              <a:t>Although 1 study shows significance and the other does not, the CI of the smaller study</a:t>
            </a:r>
            <a:r>
              <a:rPr lang="en-US" sz="3100" baseline="30000" dirty="0">
                <a:solidFill>
                  <a:schemeClr val="tx1"/>
                </a:solidFill>
              </a:rPr>
              <a:t>e21</a:t>
            </a:r>
            <a:r>
              <a:rPr lang="en-US" sz="3100" dirty="0">
                <a:solidFill>
                  <a:schemeClr val="tx1"/>
                </a:solidFill>
              </a:rPr>
              <a:t> does not exclude an important effect encompassed by the CI of the larger study.</a:t>
            </a:r>
            <a:r>
              <a:rPr lang="en-US" sz="3100" baseline="30000" dirty="0">
                <a:solidFill>
                  <a:schemeClr val="tx1"/>
                </a:solidFill>
              </a:rPr>
              <a:t>e20</a:t>
            </a:r>
            <a:r>
              <a:rPr lang="en-US" sz="3100" dirty="0">
                <a:solidFill>
                  <a:schemeClr val="tx1"/>
                </a:solidFill>
              </a:rPr>
              <a:t> The larger study also shows a dose-response effect of GTCS occurrence vs not having GTCS on SUDEP risk,</a:t>
            </a:r>
            <a:r>
              <a:rPr lang="en-US" sz="3100" baseline="30000" dirty="0">
                <a:solidFill>
                  <a:schemeClr val="tx1"/>
                </a:solidFill>
              </a:rPr>
              <a:t>e20</a:t>
            </a:r>
            <a:r>
              <a:rPr lang="en-US" sz="3100" dirty="0">
                <a:solidFill>
                  <a:schemeClr val="tx1"/>
                </a:solidFill>
              </a:rPr>
              <a:t> which results in an upgrade of the conclusion to high from moderate. </a:t>
            </a:r>
          </a:p>
          <a:p>
            <a:pPr marL="0" indent="0">
              <a:buFont typeface="Arial"/>
              <a:buNone/>
            </a:pPr>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3794161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58" y="333318"/>
            <a:ext cx="7914667" cy="895170"/>
          </a:xfrm>
        </p:spPr>
        <p:txBody>
          <a:bodyPr>
            <a:noAutofit/>
          </a:bodyPr>
          <a:lstStyle/>
          <a:p>
            <a:r>
              <a:rPr lang="en-US" sz="3200" dirty="0"/>
              <a:t>Practice Guideline Endorsement and Funding</a:t>
            </a: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a:t>
            </a:fld>
            <a:endParaRPr lang="en-US" dirty="0"/>
          </a:p>
        </p:txBody>
      </p:sp>
      <p:sp>
        <p:nvSpPr>
          <p:cNvPr id="8" name="Rectangle 7"/>
          <p:cNvSpPr/>
          <p:nvPr/>
        </p:nvSpPr>
        <p:spPr>
          <a:xfrm>
            <a:off x="629258" y="1502808"/>
            <a:ext cx="8008715" cy="3785652"/>
          </a:xfrm>
          <a:prstGeom prst="rect">
            <a:avLst/>
          </a:prstGeom>
        </p:spPr>
        <p:txBody>
          <a:bodyPr wrap="square">
            <a:spAutoFit/>
          </a:bodyPr>
          <a:lstStyle/>
          <a:p>
            <a:r>
              <a:rPr lang="en-US" sz="2400" dirty="0"/>
              <a:t>This practice guideline was co-developed with the American Epilepsy Society and endorsed by the International Child Neurology Association.</a:t>
            </a:r>
          </a:p>
          <a:p>
            <a:endParaRPr lang="en-US" sz="2400" dirty="0">
              <a:latin typeface="+mj-lt"/>
            </a:endParaRPr>
          </a:p>
          <a:p>
            <a:r>
              <a:rPr lang="en-US" sz="2400" dirty="0">
                <a:latin typeface="+mj-lt"/>
              </a:rPr>
              <a:t>This practice guideline was developed with financial support from the American Academy of Neurology (AAN). Authors who serve as AAN subcommittee members or methodologists (C.H., D.G., J.A.F.) were reimbursed by the AAN for expenses related to travel to subcommittee meetings where drafts of manuscripts were reviewed.</a:t>
            </a:r>
          </a:p>
        </p:txBody>
      </p:sp>
    </p:spTree>
    <p:extLst>
      <p:ext uri="{BB962C8B-B14F-4D97-AF65-F5344CB8AC3E}">
        <p14:creationId xmlns:p14="http://schemas.microsoft.com/office/powerpoint/2010/main" val="952665782"/>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823390"/>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Seizure-associated factors: GTCS frequency</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29</a:t>
            </a:fld>
            <a:endParaRPr lang="en-US" dirty="0"/>
          </a:p>
        </p:txBody>
      </p:sp>
      <p:sp>
        <p:nvSpPr>
          <p:cNvPr id="5" name="Content Placeholder 12"/>
          <p:cNvSpPr txBox="1">
            <a:spLocks/>
          </p:cNvSpPr>
          <p:nvPr/>
        </p:nvSpPr>
        <p:spPr>
          <a:xfrm>
            <a:off x="597508" y="2326130"/>
            <a:ext cx="8190891" cy="2918867"/>
          </a:xfrm>
          <a:prstGeom prst="rect">
            <a:avLst/>
          </a:prstGeom>
        </p:spPr>
        <p:txBody>
          <a:bodyPr vert="horz" lIns="0" tIns="0" rIns="0" bIns="0" rtlCol="0">
            <a:normAutofit/>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It is </a:t>
            </a:r>
            <a:r>
              <a:rPr lang="en-US" sz="2400" b="1" u="sng" dirty="0"/>
              <a:t>highly likely </a:t>
            </a:r>
            <a:r>
              <a:rPr lang="en-US" sz="2400" dirty="0"/>
              <a:t>that GTCS frequency is associated with an increased SUDEP risk </a:t>
            </a:r>
            <a:r>
              <a:rPr lang="en-US" sz="2400" dirty="0">
                <a:solidFill>
                  <a:schemeClr val="bg1">
                    <a:lumMod val="50000"/>
                  </a:schemeClr>
                </a:solidFill>
              </a:rPr>
              <a:t>(based on 2 Class II studies upgraded to high from moderate because of magnitude of the effect)</a:t>
            </a:r>
            <a:r>
              <a:rPr lang="en-US" sz="2400" dirty="0"/>
              <a:t>. SUDEP risk increases 3-fold at a GTCS frequency of &gt;3/y, compared with a GTCS frequency of 1–2/y. </a:t>
            </a:r>
          </a:p>
          <a:p>
            <a:pPr marL="0" indent="0">
              <a:buFont typeface="Arial"/>
              <a:buNone/>
            </a:pPr>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0189486"/>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823390"/>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Seizure-associated factors: Seizure freedom/seizure remission</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30</a:t>
            </a:fld>
            <a:endParaRPr lang="en-US" dirty="0"/>
          </a:p>
        </p:txBody>
      </p:sp>
      <p:sp>
        <p:nvSpPr>
          <p:cNvPr id="5" name="Content Placeholder 12"/>
          <p:cNvSpPr txBox="1">
            <a:spLocks/>
          </p:cNvSpPr>
          <p:nvPr/>
        </p:nvSpPr>
        <p:spPr>
          <a:xfrm>
            <a:off x="597508" y="2326130"/>
            <a:ext cx="8190891" cy="2918867"/>
          </a:xfrm>
          <a:prstGeom prst="rect">
            <a:avLst/>
          </a:prstGeom>
        </p:spPr>
        <p:txBody>
          <a:bodyPr vert="horz" lIns="0" tIns="0" rIns="0" bIns="0" rtlCol="0">
            <a:normAutofit/>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It is </a:t>
            </a:r>
            <a:r>
              <a:rPr lang="en-US" sz="2400" b="1" u="sng" dirty="0"/>
              <a:t>likely</a:t>
            </a:r>
            <a:r>
              <a:rPr lang="en-US" sz="2400" dirty="0"/>
              <a:t> that having a seizure within the last year increases SUDEP risk </a:t>
            </a:r>
            <a:r>
              <a:rPr lang="en-US" sz="2400" dirty="0">
                <a:solidFill>
                  <a:schemeClr val="bg1">
                    <a:lumMod val="50000"/>
                  </a:schemeClr>
                </a:solidFill>
              </a:rPr>
              <a:t>(moderate confidence in the evidence based on 2 Class II studies)</a:t>
            </a:r>
            <a:r>
              <a:rPr lang="en-US" sz="2400" dirty="0"/>
              <a:t>, as does having a seizure in the previous 5 years </a:t>
            </a:r>
            <a:r>
              <a:rPr lang="en-US" sz="2400" dirty="0">
                <a:solidFill>
                  <a:schemeClr val="bg1">
                    <a:lumMod val="50000"/>
                  </a:schemeClr>
                </a:solidFill>
              </a:rPr>
              <a:t>(moderate confidence in the evidence based on 1 Class I study)</a:t>
            </a:r>
            <a:r>
              <a:rPr lang="en-US" sz="2400" dirty="0"/>
              <a:t> compared with being seizure free.</a:t>
            </a:r>
          </a:p>
          <a:p>
            <a:pPr marL="0" indent="0">
              <a:buFont typeface="Arial"/>
              <a:buNone/>
            </a:pPr>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5811668"/>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823390"/>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Highly refractory epilepsy</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31</a:t>
            </a:fld>
            <a:endParaRPr lang="en-US" dirty="0"/>
          </a:p>
        </p:txBody>
      </p:sp>
      <p:sp>
        <p:nvSpPr>
          <p:cNvPr id="5" name="Content Placeholder 12"/>
          <p:cNvSpPr txBox="1">
            <a:spLocks/>
          </p:cNvSpPr>
          <p:nvPr/>
        </p:nvSpPr>
        <p:spPr>
          <a:xfrm>
            <a:off x="597508" y="2326130"/>
            <a:ext cx="8190891" cy="2918867"/>
          </a:xfrm>
          <a:prstGeom prst="rect">
            <a:avLst/>
          </a:prstGeom>
        </p:spPr>
        <p:txBody>
          <a:bodyPr vert="horz" lIns="0" tIns="0" rIns="0" bIns="0" rtlCol="0">
            <a:normAutofit/>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There is </a:t>
            </a:r>
            <a:r>
              <a:rPr lang="en-US" sz="2400" b="1" u="sng" dirty="0"/>
              <a:t>insufficient</a:t>
            </a:r>
            <a:r>
              <a:rPr lang="en-US" sz="2400" dirty="0"/>
              <a:t> evidence to support or refute the prognostic value of refractory epilepsy for SUDEP (vs newly diagnosed epilepsy) (</a:t>
            </a:r>
            <a:r>
              <a:rPr lang="en-US" sz="2400" dirty="0">
                <a:solidFill>
                  <a:schemeClr val="bg1">
                    <a:lumMod val="50000"/>
                  </a:schemeClr>
                </a:solidFill>
              </a:rPr>
              <a:t>very low confidence in the evidence, 2 Class I studies, both with insufficient precision to drive recommendations because 95% CIs included both important and unimportant differences</a:t>
            </a:r>
            <a:r>
              <a:rPr lang="en-US" sz="2400" dirty="0"/>
              <a:t>). </a:t>
            </a:r>
          </a:p>
        </p:txBody>
      </p:sp>
    </p:spTree>
    <p:extLst>
      <p:ext uri="{BB962C8B-B14F-4D97-AF65-F5344CB8AC3E}">
        <p14:creationId xmlns:p14="http://schemas.microsoft.com/office/powerpoint/2010/main" val="2942636803"/>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823390"/>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Nocturnal supervision</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32</a:t>
            </a:fld>
            <a:endParaRPr lang="en-US" dirty="0"/>
          </a:p>
        </p:txBody>
      </p:sp>
      <p:sp>
        <p:nvSpPr>
          <p:cNvPr id="5" name="Content Placeholder 12"/>
          <p:cNvSpPr txBox="1">
            <a:spLocks/>
          </p:cNvSpPr>
          <p:nvPr/>
        </p:nvSpPr>
        <p:spPr>
          <a:xfrm>
            <a:off x="597508" y="2159000"/>
            <a:ext cx="8190891" cy="3085997"/>
          </a:xfrm>
          <a:prstGeom prst="rect">
            <a:avLst/>
          </a:prstGeom>
        </p:spPr>
        <p:txBody>
          <a:bodyPr vert="horz" lIns="0" tIns="0" rIns="0" bIns="0" rtlCol="0">
            <a:normAutofit/>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It is </a:t>
            </a:r>
            <a:r>
              <a:rPr lang="en-US" sz="2400" b="1" u="sng" dirty="0"/>
              <a:t>likely</a:t>
            </a:r>
            <a:r>
              <a:rPr lang="en-US" sz="2400" dirty="0"/>
              <a:t> that nocturnal supervision defined as the presence in the bedroom of another individual of normal intelligence and at least 10 years old is associated with a decreased SUDEP risk</a:t>
            </a:r>
            <a:r>
              <a:rPr lang="en-US" sz="2400" dirty="0">
                <a:solidFill>
                  <a:schemeClr val="bg1">
                    <a:lumMod val="50000"/>
                  </a:schemeClr>
                </a:solidFill>
              </a:rPr>
              <a:t> (confidence in the evidence from 1 Class II study upgraded to moderate from low because of magnitude of the effect of 20%–80% reduction)</a:t>
            </a:r>
            <a:r>
              <a:rPr lang="en-US" sz="2400" dirty="0"/>
              <a:t>. </a:t>
            </a:r>
          </a:p>
        </p:txBody>
      </p:sp>
    </p:spTree>
    <p:extLst>
      <p:ext uri="{BB962C8B-B14F-4D97-AF65-F5344CB8AC3E}">
        <p14:creationId xmlns:p14="http://schemas.microsoft.com/office/powerpoint/2010/main" val="1562852586"/>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823390"/>
            <a:ext cx="8190893" cy="895170"/>
          </a:xfrm>
        </p:spPr>
        <p:txBody>
          <a:bodyPr>
            <a:noAutofit/>
          </a:bodyPr>
          <a:lstStyle/>
          <a:p>
            <a:br>
              <a:rPr lang="en-US" sz="3200" dirty="0"/>
            </a:br>
            <a:r>
              <a:rPr lang="en-US" sz="4400" dirty="0"/>
              <a:t>Conclusions</a:t>
            </a:r>
            <a:br>
              <a:rPr lang="en-US" sz="4400" dirty="0"/>
            </a:br>
            <a:r>
              <a:rPr lang="en-US" sz="2400" dirty="0">
                <a:solidFill>
                  <a:schemeClr val="bg1">
                    <a:lumMod val="50000"/>
                  </a:schemeClr>
                </a:solidFill>
              </a:rPr>
              <a:t>Nocturnal listening device</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33</a:t>
            </a:fld>
            <a:endParaRPr lang="en-US" dirty="0"/>
          </a:p>
        </p:txBody>
      </p:sp>
      <p:sp>
        <p:nvSpPr>
          <p:cNvPr id="5" name="Content Placeholder 12"/>
          <p:cNvSpPr txBox="1">
            <a:spLocks/>
          </p:cNvSpPr>
          <p:nvPr/>
        </p:nvSpPr>
        <p:spPr>
          <a:xfrm>
            <a:off x="597508" y="2159000"/>
            <a:ext cx="8190891" cy="3085997"/>
          </a:xfrm>
          <a:prstGeom prst="rect">
            <a:avLst/>
          </a:prstGeom>
        </p:spPr>
        <p:txBody>
          <a:bodyPr vert="horz" lIns="0" tIns="0" rIns="0" bIns="0" rtlCol="0">
            <a:normAutofit/>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It is </a:t>
            </a:r>
            <a:r>
              <a:rPr lang="en-US" sz="2400" b="1" u="sng" dirty="0"/>
              <a:t>likely</a:t>
            </a:r>
            <a:r>
              <a:rPr lang="en-US" sz="2400" dirty="0"/>
              <a:t> that use of regular checks throughout the night or a nocturnal listening device is associated with a decreased SUDEP risk </a:t>
            </a:r>
            <a:r>
              <a:rPr lang="en-US" sz="2400" dirty="0">
                <a:solidFill>
                  <a:schemeClr val="bg1">
                    <a:lumMod val="50000"/>
                  </a:schemeClr>
                </a:solidFill>
              </a:rPr>
              <a:t>(confidence in the evidence from 1 Class II study upgraded to moderate from low because of magnitude of the effect of at least 70% reduction)</a:t>
            </a:r>
            <a:r>
              <a:rPr lang="en-US" sz="2400" dirty="0"/>
              <a:t>. </a:t>
            </a:r>
          </a:p>
        </p:txBody>
      </p:sp>
    </p:spTree>
    <p:extLst>
      <p:ext uri="{BB962C8B-B14F-4D97-AF65-F5344CB8AC3E}">
        <p14:creationId xmlns:p14="http://schemas.microsoft.com/office/powerpoint/2010/main" val="3122199923"/>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403381"/>
            <a:ext cx="8190893" cy="427340"/>
          </a:xfrm>
        </p:spPr>
        <p:txBody>
          <a:bodyPr>
            <a:noAutofit/>
          </a:bodyPr>
          <a:lstStyle/>
          <a:p>
            <a:r>
              <a:rPr lang="en-US" sz="3200" dirty="0"/>
              <a:t>Additional Conclusions</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34</a:t>
            </a:fld>
            <a:endParaRPr lang="en-US" dirty="0"/>
          </a:p>
        </p:txBody>
      </p:sp>
      <p:sp>
        <p:nvSpPr>
          <p:cNvPr id="5" name="Content Placeholder 12"/>
          <p:cNvSpPr txBox="1">
            <a:spLocks/>
          </p:cNvSpPr>
          <p:nvPr/>
        </p:nvSpPr>
        <p:spPr>
          <a:xfrm>
            <a:off x="495908" y="843421"/>
            <a:ext cx="8190891" cy="855177"/>
          </a:xfrm>
          <a:prstGeom prst="rect">
            <a:avLst/>
          </a:prstGeom>
        </p:spPr>
        <p:txBody>
          <a:bodyPr vert="horz" lIns="0" tIns="0" rIns="0" bIns="0" rtlCol="0">
            <a:normAutofit/>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Please see manuscript for full discussion of conclusions. The evidence is </a:t>
            </a:r>
            <a:r>
              <a:rPr lang="en-US" sz="2000" b="1" u="sng" dirty="0"/>
              <a:t>low</a:t>
            </a:r>
            <a:r>
              <a:rPr lang="en-US" sz="2000" dirty="0"/>
              <a:t> that the following factors are associated with altering SUDEP risk:</a:t>
            </a:r>
          </a:p>
          <a:p>
            <a:endParaRPr lang="en-US" sz="2400" dirty="0"/>
          </a:p>
        </p:txBody>
      </p:sp>
      <p:sp>
        <p:nvSpPr>
          <p:cNvPr id="6" name="Rectangle 5"/>
          <p:cNvSpPr/>
          <p:nvPr/>
        </p:nvSpPr>
        <p:spPr>
          <a:xfrm>
            <a:off x="495908" y="1628174"/>
            <a:ext cx="8352528" cy="4204356"/>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rebuchet MS" panose="020B0603020202020204" pitchFamily="34" charset="0"/>
              </a:rPr>
              <a:t>Nocturnal seizures (associated with increased risk)</a:t>
            </a:r>
          </a:p>
          <a:p>
            <a:pPr marL="285750" lvl="0" indent="-285750">
              <a:lnSpc>
                <a:spcPct val="150000"/>
              </a:lnSpc>
              <a:buFont typeface="Arial" panose="020B0604020202020204" pitchFamily="34" charset="0"/>
              <a:buChar char="•"/>
            </a:pPr>
            <a:r>
              <a:rPr lang="en-US" dirty="0">
                <a:latin typeface="Trebuchet MS" panose="020B0603020202020204" pitchFamily="34" charset="0"/>
              </a:rPr>
              <a:t>Any specific AED (none associated specifically with increased risk)                                                                                                                                                                                                                                                                             </a:t>
            </a:r>
          </a:p>
          <a:p>
            <a:pPr marL="285750" lvl="0" indent="-285750">
              <a:lnSpc>
                <a:spcPct val="150000"/>
              </a:lnSpc>
              <a:buFont typeface="Arial" panose="020B0604020202020204" pitchFamily="34" charset="0"/>
              <a:buChar char="•"/>
            </a:pPr>
            <a:r>
              <a:rPr lang="en-US" dirty="0">
                <a:latin typeface="Trebuchet MS" panose="020B0603020202020204" pitchFamily="34" charset="0"/>
              </a:rPr>
              <a:t>LTG use in women (associated with increased risk)</a:t>
            </a:r>
          </a:p>
          <a:p>
            <a:pPr marL="285750" lvl="0" indent="-285750">
              <a:lnSpc>
                <a:spcPct val="150000"/>
              </a:lnSpc>
              <a:buFont typeface="Arial" panose="020B0604020202020204" pitchFamily="34" charset="0"/>
              <a:buChar char="•"/>
            </a:pPr>
            <a:r>
              <a:rPr lang="en-US" dirty="0">
                <a:latin typeface="Trebuchet MS" panose="020B0603020202020204" pitchFamily="34" charset="0"/>
              </a:rPr>
              <a:t>Never having been treated with an AED (associated with increased risk)</a:t>
            </a:r>
          </a:p>
          <a:p>
            <a:pPr marL="285750" lvl="0" indent="-285750">
              <a:lnSpc>
                <a:spcPct val="150000"/>
              </a:lnSpc>
              <a:buFont typeface="Arial" panose="020B0604020202020204" pitchFamily="34" charset="0"/>
              <a:buChar char="•"/>
            </a:pPr>
            <a:r>
              <a:rPr lang="en-US" dirty="0">
                <a:latin typeface="Trebuchet MS" panose="020B0603020202020204" pitchFamily="34" charset="0"/>
              </a:rPr>
              <a:t>Number of AEDs used overall (associated with increased risk)</a:t>
            </a:r>
          </a:p>
          <a:p>
            <a:pPr marL="285750" lvl="0" indent="-285750">
              <a:lnSpc>
                <a:spcPct val="150000"/>
              </a:lnSpc>
              <a:buFont typeface="Arial" panose="020B0604020202020204" pitchFamily="34" charset="0"/>
              <a:buChar char="•"/>
            </a:pPr>
            <a:r>
              <a:rPr lang="en-US" dirty="0">
                <a:latin typeface="Trebuchet MS" panose="020B0603020202020204" pitchFamily="34" charset="0"/>
              </a:rPr>
              <a:t>Heart rate variability (not associated with increased risk)</a:t>
            </a:r>
          </a:p>
          <a:p>
            <a:pPr marL="285750" lvl="0" indent="-285750">
              <a:lnSpc>
                <a:spcPct val="150000"/>
              </a:lnSpc>
              <a:buFont typeface="Arial" panose="020B0604020202020204" pitchFamily="34" charset="0"/>
              <a:buChar char="•"/>
            </a:pPr>
            <a:r>
              <a:rPr lang="en-US" dirty="0"/>
              <a:t>Extratemporal epilepsy (associated with increased risk)</a:t>
            </a:r>
          </a:p>
          <a:p>
            <a:pPr marL="285750" lvl="0" indent="-285750">
              <a:lnSpc>
                <a:spcPct val="150000"/>
              </a:lnSpc>
              <a:buFont typeface="Arial" panose="020B0604020202020204" pitchFamily="34" charset="0"/>
              <a:buChar char="•"/>
            </a:pPr>
            <a:r>
              <a:rPr lang="en-US" dirty="0"/>
              <a:t>Intellectual disability (associated with increased risk)</a:t>
            </a:r>
          </a:p>
          <a:p>
            <a:pPr marL="285750" lvl="0" indent="-285750">
              <a:lnSpc>
                <a:spcPct val="150000"/>
              </a:lnSpc>
              <a:buFont typeface="Arial" panose="020B0604020202020204" pitchFamily="34" charset="0"/>
              <a:buChar char="•"/>
            </a:pPr>
            <a:r>
              <a:rPr lang="en-US" dirty="0"/>
              <a:t>Male gender (associated with increased risk)</a:t>
            </a:r>
          </a:p>
          <a:p>
            <a:pPr marL="285750" lvl="0" indent="-285750">
              <a:lnSpc>
                <a:spcPct val="150000"/>
              </a:lnSpc>
              <a:buFont typeface="Arial" panose="020B0604020202020204" pitchFamily="34" charset="0"/>
              <a:buChar char="•"/>
            </a:pPr>
            <a:r>
              <a:rPr lang="en-US" dirty="0"/>
              <a:t>Anxiolytic drug use (associated with increased risk)  </a:t>
            </a:r>
          </a:p>
        </p:txBody>
      </p:sp>
    </p:spTree>
    <p:extLst>
      <p:ext uri="{BB962C8B-B14F-4D97-AF65-F5344CB8AC3E}">
        <p14:creationId xmlns:p14="http://schemas.microsoft.com/office/powerpoint/2010/main" val="1100801147"/>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403381"/>
            <a:ext cx="8190893" cy="427340"/>
          </a:xfrm>
        </p:spPr>
        <p:txBody>
          <a:bodyPr>
            <a:noAutofit/>
          </a:bodyPr>
          <a:lstStyle/>
          <a:p>
            <a:r>
              <a:rPr lang="en-US" sz="3200" dirty="0"/>
              <a:t>Additional Conclusions</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35</a:t>
            </a:fld>
            <a:endParaRPr lang="en-US" dirty="0"/>
          </a:p>
        </p:txBody>
      </p:sp>
      <p:sp>
        <p:nvSpPr>
          <p:cNvPr id="5" name="Content Placeholder 12"/>
          <p:cNvSpPr txBox="1">
            <a:spLocks/>
          </p:cNvSpPr>
          <p:nvPr/>
        </p:nvSpPr>
        <p:spPr>
          <a:xfrm>
            <a:off x="495908" y="843421"/>
            <a:ext cx="8190891" cy="855177"/>
          </a:xfrm>
          <a:prstGeom prst="rect">
            <a:avLst/>
          </a:prstGeom>
        </p:spPr>
        <p:txBody>
          <a:bodyPr vert="horz" lIns="0" tIns="0" rIns="0" bIns="0" rtlCol="0">
            <a:normAutofit lnSpcReduction="10000"/>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Please see manuscript for full discussion of conclusions. The evidence is </a:t>
            </a:r>
            <a:r>
              <a:rPr lang="en-US" sz="2000" b="1" u="sng" dirty="0"/>
              <a:t>very low</a:t>
            </a:r>
            <a:r>
              <a:rPr lang="en-US" sz="2000" dirty="0"/>
              <a:t> or </a:t>
            </a:r>
            <a:r>
              <a:rPr lang="en-US" sz="2000" b="1" u="sng" dirty="0"/>
              <a:t>conflicting</a:t>
            </a:r>
            <a:r>
              <a:rPr lang="en-US" sz="2000" dirty="0"/>
              <a:t> that the following factors are associated with altering SUDEP risk:</a:t>
            </a:r>
          </a:p>
          <a:p>
            <a:endParaRPr lang="en-US" sz="2400" dirty="0"/>
          </a:p>
        </p:txBody>
      </p:sp>
      <p:sp>
        <p:nvSpPr>
          <p:cNvPr id="6" name="Rectangle 5"/>
          <p:cNvSpPr/>
          <p:nvPr/>
        </p:nvSpPr>
        <p:spPr>
          <a:xfrm>
            <a:off x="495908" y="1655882"/>
            <a:ext cx="8352528" cy="4247317"/>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dirty="0"/>
              <a:t>Overall seizure frequency when evaluated by using all seizure types  </a:t>
            </a:r>
          </a:p>
          <a:p>
            <a:pPr marL="285750" lvl="0" indent="-285750">
              <a:lnSpc>
                <a:spcPct val="150000"/>
              </a:lnSpc>
              <a:buFont typeface="Arial" panose="020B0604020202020204" pitchFamily="34" charset="0"/>
              <a:buChar char="•"/>
            </a:pPr>
            <a:r>
              <a:rPr lang="en-US" dirty="0"/>
              <a:t>Medically refractory epilepsy vs not having well-controlled seizures defined as no seizures for the past year</a:t>
            </a:r>
          </a:p>
          <a:p>
            <a:pPr marL="285750" lvl="0" indent="-285750">
              <a:lnSpc>
                <a:spcPct val="150000"/>
              </a:lnSpc>
              <a:buFont typeface="Arial" panose="020B0604020202020204" pitchFamily="34" charset="0"/>
              <a:buChar char="•"/>
            </a:pPr>
            <a:r>
              <a:rPr lang="en-US" dirty="0"/>
              <a:t>Monotherapy vs polytherapy</a:t>
            </a:r>
          </a:p>
          <a:p>
            <a:pPr marL="285750" lvl="0" indent="-285750">
              <a:lnSpc>
                <a:spcPct val="150000"/>
              </a:lnSpc>
              <a:buFont typeface="Arial" panose="020B0604020202020204" pitchFamily="34" charset="0"/>
              <a:buChar char="•"/>
            </a:pPr>
            <a:r>
              <a:rPr lang="en-US" dirty="0"/>
              <a:t>CBZ, PHT, or VPA levels that are above, below, or within the reference range </a:t>
            </a:r>
          </a:p>
          <a:p>
            <a:pPr marL="285750" lvl="0" indent="-285750">
              <a:lnSpc>
                <a:spcPct val="150000"/>
              </a:lnSpc>
              <a:buFont typeface="Arial" panose="020B0604020202020204" pitchFamily="34" charset="0"/>
              <a:buChar char="•"/>
            </a:pPr>
            <a:r>
              <a:rPr lang="en-US" dirty="0"/>
              <a:t>Psychotropic drug use</a:t>
            </a:r>
          </a:p>
          <a:p>
            <a:pPr marL="285750" lvl="0" indent="-285750">
              <a:lnSpc>
                <a:spcPct val="150000"/>
              </a:lnSpc>
              <a:buFont typeface="Arial" panose="020B0604020202020204" pitchFamily="34" charset="0"/>
              <a:buChar char="•"/>
            </a:pPr>
            <a:r>
              <a:rPr lang="en-US" dirty="0"/>
              <a:t>Mental health disorders, lung disorders, or alcohol use</a:t>
            </a:r>
          </a:p>
          <a:p>
            <a:pPr marL="285750" lvl="0" indent="-285750">
              <a:lnSpc>
                <a:spcPct val="150000"/>
              </a:lnSpc>
              <a:buFont typeface="Arial" panose="020B0604020202020204" pitchFamily="34" charset="0"/>
              <a:buChar char="•"/>
            </a:pPr>
            <a:r>
              <a:rPr lang="en-US" dirty="0"/>
              <a:t>LTG use in people with highly refractory epilepsy</a:t>
            </a:r>
          </a:p>
          <a:p>
            <a:pPr marL="285750" lvl="0" indent="-285750">
              <a:lnSpc>
                <a:spcPct val="150000"/>
              </a:lnSpc>
              <a:buFont typeface="Arial" panose="020B0604020202020204" pitchFamily="34" charset="0"/>
              <a:buChar char="•"/>
            </a:pPr>
            <a:r>
              <a:rPr lang="en-US" dirty="0"/>
              <a:t>Frequent changes in AEDs </a:t>
            </a:r>
          </a:p>
          <a:p>
            <a:pPr marL="285750" lvl="0" indent="-285750">
              <a:lnSpc>
                <a:spcPct val="150000"/>
              </a:lnSpc>
              <a:buFont typeface="Arial" panose="020B0604020202020204" pitchFamily="34" charset="0"/>
              <a:buChar char="•"/>
            </a:pPr>
            <a:r>
              <a:rPr lang="en-US" dirty="0"/>
              <a:t>Therapeutic drug monitoring</a:t>
            </a:r>
          </a:p>
        </p:txBody>
      </p:sp>
    </p:spTree>
    <p:extLst>
      <p:ext uri="{BB962C8B-B14F-4D97-AF65-F5344CB8AC3E}">
        <p14:creationId xmlns:p14="http://schemas.microsoft.com/office/powerpoint/2010/main" val="2623838434"/>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403381"/>
            <a:ext cx="8190893" cy="427340"/>
          </a:xfrm>
        </p:spPr>
        <p:txBody>
          <a:bodyPr>
            <a:noAutofit/>
          </a:bodyPr>
          <a:lstStyle/>
          <a:p>
            <a:r>
              <a:rPr lang="en-US" sz="3200" dirty="0"/>
              <a:t>Additional Conclusions (continued)</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36</a:t>
            </a:fld>
            <a:endParaRPr lang="en-US" dirty="0"/>
          </a:p>
        </p:txBody>
      </p:sp>
      <p:sp>
        <p:nvSpPr>
          <p:cNvPr id="5" name="Content Placeholder 12"/>
          <p:cNvSpPr txBox="1">
            <a:spLocks/>
          </p:cNvSpPr>
          <p:nvPr/>
        </p:nvSpPr>
        <p:spPr>
          <a:xfrm>
            <a:off x="495908" y="843421"/>
            <a:ext cx="8190891" cy="855177"/>
          </a:xfrm>
          <a:prstGeom prst="rect">
            <a:avLst/>
          </a:prstGeom>
        </p:spPr>
        <p:txBody>
          <a:bodyPr vert="horz" lIns="0" tIns="0" rIns="0" bIns="0" rtlCol="0">
            <a:normAutofit lnSpcReduction="10000"/>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Please see manuscript for full discussion of conclusions. The evidence is </a:t>
            </a:r>
            <a:r>
              <a:rPr lang="en-US" sz="2000" b="1" u="sng" dirty="0"/>
              <a:t>very low</a:t>
            </a:r>
            <a:r>
              <a:rPr lang="en-US" sz="2000" dirty="0"/>
              <a:t> or </a:t>
            </a:r>
            <a:r>
              <a:rPr lang="en-US" sz="2000" b="1" u="sng" dirty="0"/>
              <a:t>conflicting</a:t>
            </a:r>
            <a:r>
              <a:rPr lang="en-US" sz="2000" dirty="0"/>
              <a:t> that the following factors are associated with altering SUDEP risk:</a:t>
            </a:r>
          </a:p>
          <a:p>
            <a:endParaRPr lang="en-US" sz="2400" dirty="0"/>
          </a:p>
        </p:txBody>
      </p:sp>
      <p:sp>
        <p:nvSpPr>
          <p:cNvPr id="6" name="Rectangle 5"/>
          <p:cNvSpPr/>
          <p:nvPr/>
        </p:nvSpPr>
        <p:spPr>
          <a:xfrm>
            <a:off x="495908" y="1655882"/>
            <a:ext cx="8352528" cy="4247317"/>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dirty="0"/>
              <a:t>Undergoing a resective epilepsy surgical procedure (although current research does not rule out the possibility of a beneficial effect or, further, the potential effect of epilepsy surgery on reducing GTCS frequency and epilepsy severity on reducing SUDEP risk)  </a:t>
            </a:r>
          </a:p>
          <a:p>
            <a:pPr marL="285750" lvl="0" indent="-285750">
              <a:lnSpc>
                <a:spcPct val="150000"/>
              </a:lnSpc>
              <a:buFont typeface="Arial" panose="020B0604020202020204" pitchFamily="34" charset="0"/>
              <a:buChar char="•"/>
            </a:pPr>
            <a:r>
              <a:rPr lang="en-US" dirty="0"/>
              <a:t>Engel outcome of epilepsy surgery (although current research does not rule out the possibility of a beneficial effect and, further, the potential effect of epilepsy surgery on reducing GTCS frequency and epilepsy severity on reducing SUDEP risk)  </a:t>
            </a:r>
          </a:p>
          <a:p>
            <a:pPr marL="285750" lvl="0" indent="-285750">
              <a:lnSpc>
                <a:spcPct val="150000"/>
              </a:lnSpc>
              <a:buFont typeface="Arial" panose="020B0604020202020204" pitchFamily="34" charset="0"/>
              <a:buChar char="•"/>
            </a:pPr>
            <a:r>
              <a:rPr lang="en-US" dirty="0"/>
              <a:t>VNS use for more than 2 years (however, current research does not rule out the possibility of a beneficial effect and, further, the potential effect of epilepsy surgery on reducing GTCS frequency and epilepsy severity on reducing the risk of SUDEP) </a:t>
            </a:r>
          </a:p>
        </p:txBody>
      </p:sp>
    </p:spTree>
    <p:extLst>
      <p:ext uri="{BB962C8B-B14F-4D97-AF65-F5344CB8AC3E}">
        <p14:creationId xmlns:p14="http://schemas.microsoft.com/office/powerpoint/2010/main" val="1335818920"/>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403381"/>
            <a:ext cx="8190893" cy="427340"/>
          </a:xfrm>
        </p:spPr>
        <p:txBody>
          <a:bodyPr>
            <a:noAutofit/>
          </a:bodyPr>
          <a:lstStyle/>
          <a:p>
            <a:r>
              <a:rPr lang="en-US" sz="3200" dirty="0"/>
              <a:t>Additional Conclusions (continued)</a:t>
            </a:r>
            <a:endParaRPr lang="en-US" sz="44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37</a:t>
            </a:fld>
            <a:endParaRPr lang="en-US" dirty="0"/>
          </a:p>
        </p:txBody>
      </p:sp>
      <p:sp>
        <p:nvSpPr>
          <p:cNvPr id="5" name="Content Placeholder 12"/>
          <p:cNvSpPr txBox="1">
            <a:spLocks/>
          </p:cNvSpPr>
          <p:nvPr/>
        </p:nvSpPr>
        <p:spPr>
          <a:xfrm>
            <a:off x="495908" y="843421"/>
            <a:ext cx="8190891" cy="855177"/>
          </a:xfrm>
          <a:prstGeom prst="rect">
            <a:avLst/>
          </a:prstGeom>
        </p:spPr>
        <p:txBody>
          <a:bodyPr vert="horz" lIns="0" tIns="0" rIns="0" bIns="0" rtlCol="0">
            <a:normAutofit lnSpcReduction="10000"/>
          </a:bodyPr>
          <a:lst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Please see manuscript for full discussion of conclusions. The evidence is </a:t>
            </a:r>
            <a:r>
              <a:rPr lang="en-US" sz="2000" b="1" u="sng" dirty="0"/>
              <a:t>very low</a:t>
            </a:r>
            <a:r>
              <a:rPr lang="en-US" sz="2000" dirty="0"/>
              <a:t> or </a:t>
            </a:r>
            <a:r>
              <a:rPr lang="en-US" sz="2000" b="1" u="sng" dirty="0"/>
              <a:t>conflicting</a:t>
            </a:r>
            <a:r>
              <a:rPr lang="en-US" sz="2000" dirty="0"/>
              <a:t> that the following factors are associated with altering SUDEP risk:</a:t>
            </a:r>
          </a:p>
          <a:p>
            <a:endParaRPr lang="en-US" sz="2400" dirty="0"/>
          </a:p>
        </p:txBody>
      </p:sp>
      <p:sp>
        <p:nvSpPr>
          <p:cNvPr id="6" name="Rectangle 5"/>
          <p:cNvSpPr/>
          <p:nvPr/>
        </p:nvSpPr>
        <p:spPr>
          <a:xfrm>
            <a:off x="495908" y="1683590"/>
            <a:ext cx="8352528" cy="2126864"/>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dirty="0"/>
              <a:t>Epilepsy etiology, whether idiopathic or localization related </a:t>
            </a:r>
          </a:p>
          <a:p>
            <a:pPr marL="285750" lvl="0" indent="-285750">
              <a:lnSpc>
                <a:spcPct val="150000"/>
              </a:lnSpc>
              <a:buFont typeface="Arial" panose="020B0604020202020204" pitchFamily="34" charset="0"/>
              <a:buChar char="•"/>
            </a:pPr>
            <a:r>
              <a:rPr lang="en-US" dirty="0"/>
              <a:t>Structural lesion on MRI</a:t>
            </a:r>
          </a:p>
          <a:p>
            <a:pPr marL="285750" lvl="0" indent="-285750">
              <a:lnSpc>
                <a:spcPct val="150000"/>
              </a:lnSpc>
              <a:buFont typeface="Arial" panose="020B0604020202020204" pitchFamily="34" charset="0"/>
              <a:buChar char="•"/>
            </a:pPr>
            <a:r>
              <a:rPr lang="en-US" dirty="0"/>
              <a:t>Duration of epilepsy</a:t>
            </a:r>
          </a:p>
          <a:p>
            <a:pPr marL="285750" lvl="0" indent="-285750">
              <a:lnSpc>
                <a:spcPct val="150000"/>
              </a:lnSpc>
              <a:buFont typeface="Arial" panose="020B0604020202020204" pitchFamily="34" charset="0"/>
              <a:buChar char="•"/>
            </a:pPr>
            <a:r>
              <a:rPr lang="en-US" dirty="0"/>
              <a:t>Age at epilepsy onset</a:t>
            </a:r>
          </a:p>
          <a:p>
            <a:pPr marL="285750" lvl="0" indent="-285750">
              <a:lnSpc>
                <a:spcPct val="150000"/>
              </a:lnSpc>
              <a:buFont typeface="Arial" panose="020B0604020202020204" pitchFamily="34" charset="0"/>
              <a:buChar char="•"/>
            </a:pPr>
            <a:r>
              <a:rPr lang="en-US" dirty="0"/>
              <a:t>Postictal EEG suppression </a:t>
            </a:r>
          </a:p>
        </p:txBody>
      </p:sp>
    </p:spTree>
    <p:extLst>
      <p:ext uri="{BB962C8B-B14F-4D97-AF65-F5344CB8AC3E}">
        <p14:creationId xmlns:p14="http://schemas.microsoft.com/office/powerpoint/2010/main" val="3953190966"/>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255" y="619052"/>
            <a:ext cx="8190893" cy="642130"/>
          </a:xfrm>
        </p:spPr>
        <p:txBody>
          <a:bodyPr>
            <a:normAutofit fontScale="90000"/>
          </a:bodyPr>
          <a:lstStyle/>
          <a:p>
            <a:r>
              <a:rPr lang="en-US" sz="4000" dirty="0"/>
              <a:t>Recommendations: Clinical Question 2</a:t>
            </a:r>
            <a:br>
              <a:rPr lang="en-US" sz="4000" dirty="0"/>
            </a:br>
            <a:r>
              <a:rPr lang="en-US" sz="2400" dirty="0">
                <a:solidFill>
                  <a:prstClr val="white">
                    <a:lumMod val="50000"/>
                  </a:prstClr>
                </a:solidFill>
              </a:rPr>
              <a:t>Risk factor of GTCS</a:t>
            </a:r>
            <a:endParaRPr lang="en-US" sz="4000" dirty="0"/>
          </a:p>
        </p:txBody>
      </p:sp>
      <p:sp>
        <p:nvSpPr>
          <p:cNvPr id="3" name="Content Placeholder 2"/>
          <p:cNvSpPr>
            <a:spLocks noGrp="1"/>
          </p:cNvSpPr>
          <p:nvPr>
            <p:ph idx="1"/>
          </p:nvPr>
        </p:nvSpPr>
        <p:spPr/>
        <p:txBody>
          <a:bodyPr>
            <a:normAutofit/>
          </a:bodyPr>
          <a:lstStyle/>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38</a:t>
            </a:fld>
            <a:endParaRPr lang="en-US" dirty="0"/>
          </a:p>
        </p:txBody>
      </p:sp>
      <p:graphicFrame>
        <p:nvGraphicFramePr>
          <p:cNvPr id="5" name="Diagram 4"/>
          <p:cNvGraphicFramePr/>
          <p:nvPr>
            <p:extLst>
              <p:ext uri="{D42A27DB-BD31-4B8C-83A1-F6EECF244321}">
                <p14:modId xmlns:p14="http://schemas.microsoft.com/office/powerpoint/2010/main" val="3390163537"/>
              </p:ext>
            </p:extLst>
          </p:nvPr>
        </p:nvGraphicFramePr>
        <p:xfrm>
          <a:off x="190500" y="1261182"/>
          <a:ext cx="8811832" cy="4540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609984"/>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359922"/>
            <a:ext cx="8190893" cy="895170"/>
          </a:xfrm>
        </p:spPr>
        <p:txBody>
          <a:bodyPr>
            <a:normAutofit/>
          </a:bodyPr>
          <a:lstStyle/>
          <a:p>
            <a:r>
              <a:rPr lang="en-US" sz="4300" dirty="0"/>
              <a:t>Sharing This Information</a:t>
            </a:r>
          </a:p>
        </p:txBody>
      </p:sp>
      <p:sp>
        <p:nvSpPr>
          <p:cNvPr id="3" name="Content Placeholder 2"/>
          <p:cNvSpPr>
            <a:spLocks noGrp="1"/>
          </p:cNvSpPr>
          <p:nvPr>
            <p:ph idx="1"/>
          </p:nvPr>
        </p:nvSpPr>
        <p:spPr>
          <a:xfrm>
            <a:off x="495908" y="2090152"/>
            <a:ext cx="8190893" cy="2805343"/>
          </a:xfrm>
        </p:spPr>
        <p:txBody>
          <a:bodyPr>
            <a:normAutofit fontScale="92500"/>
          </a:bodyPr>
          <a:lstStyle/>
          <a:p>
            <a:pPr marL="0" indent="0">
              <a:buNone/>
            </a:pPr>
            <a:r>
              <a:rPr lang="en-US" dirty="0">
                <a:latin typeface="+mn-lt"/>
              </a:rPr>
              <a:t>The AAN develops these presentation slides as educational tools for neurologists and other health care practitioners. You may download and retain a single copy for your personal use. </a:t>
            </a:r>
          </a:p>
          <a:p>
            <a:endParaRPr lang="en-US" dirty="0">
              <a:latin typeface="+mn-lt"/>
            </a:endParaRPr>
          </a:p>
          <a:p>
            <a:pPr marL="0" indent="0">
              <a:buNone/>
            </a:pPr>
            <a:r>
              <a:rPr lang="en-US" dirty="0">
                <a:latin typeface="+mn-lt"/>
              </a:rPr>
              <a:t>Please contact </a:t>
            </a:r>
            <a:r>
              <a:rPr lang="en-US" u="sng" dirty="0">
                <a:latin typeface="+mn-lt"/>
                <a:hlinkClick r:id="rId2"/>
              </a:rPr>
              <a:t>guidelines@aan.com</a:t>
            </a:r>
            <a:r>
              <a:rPr lang="en-US" dirty="0">
                <a:latin typeface="+mn-lt"/>
              </a:rPr>
              <a:t> to learn about options for sharing this content beyond your personal use.</a:t>
            </a:r>
          </a:p>
          <a:p>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a:t>
            </a:fld>
            <a:endParaRPr lang="en-US" dirty="0"/>
          </a:p>
        </p:txBody>
      </p:sp>
    </p:spTree>
    <p:extLst>
      <p:ext uri="{BB962C8B-B14F-4D97-AF65-F5344CB8AC3E}">
        <p14:creationId xmlns:p14="http://schemas.microsoft.com/office/powerpoint/2010/main" val="2947993802"/>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255" y="619052"/>
            <a:ext cx="8190893" cy="642130"/>
          </a:xfrm>
        </p:spPr>
        <p:txBody>
          <a:bodyPr>
            <a:normAutofit fontScale="90000"/>
          </a:bodyPr>
          <a:lstStyle/>
          <a:p>
            <a:r>
              <a:rPr lang="en-US" sz="4000" dirty="0"/>
              <a:t>Recommendations: Clinical Question 2</a:t>
            </a:r>
            <a:br>
              <a:rPr lang="en-US" sz="4000" dirty="0"/>
            </a:br>
            <a:r>
              <a:rPr lang="en-US" sz="2400" dirty="0">
                <a:solidFill>
                  <a:prstClr val="white">
                    <a:lumMod val="50000"/>
                  </a:prstClr>
                </a:solidFill>
              </a:rPr>
              <a:t>Risk factor of lack of nocturnal supervision</a:t>
            </a:r>
            <a:endParaRPr lang="en-US" sz="4000" dirty="0"/>
          </a:p>
        </p:txBody>
      </p:sp>
      <p:sp>
        <p:nvSpPr>
          <p:cNvPr id="3" name="Content Placeholder 2"/>
          <p:cNvSpPr>
            <a:spLocks noGrp="1"/>
          </p:cNvSpPr>
          <p:nvPr>
            <p:ph idx="1"/>
          </p:nvPr>
        </p:nvSpPr>
        <p:spPr/>
        <p:txBody>
          <a:bodyPr>
            <a:normAutofit/>
          </a:bodyPr>
          <a:lstStyle/>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39</a:t>
            </a:fld>
            <a:endParaRPr lang="en-US" dirty="0"/>
          </a:p>
        </p:txBody>
      </p:sp>
      <p:graphicFrame>
        <p:nvGraphicFramePr>
          <p:cNvPr id="5" name="Diagram 4"/>
          <p:cNvGraphicFramePr/>
          <p:nvPr>
            <p:extLst>
              <p:ext uri="{D42A27DB-BD31-4B8C-83A1-F6EECF244321}">
                <p14:modId xmlns:p14="http://schemas.microsoft.com/office/powerpoint/2010/main" val="3677893649"/>
              </p:ext>
            </p:extLst>
          </p:nvPr>
        </p:nvGraphicFramePr>
        <p:xfrm>
          <a:off x="190500" y="1261182"/>
          <a:ext cx="8811832" cy="4540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542920"/>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255" y="619052"/>
            <a:ext cx="8190893" cy="642130"/>
          </a:xfrm>
        </p:spPr>
        <p:txBody>
          <a:bodyPr>
            <a:normAutofit fontScale="90000"/>
          </a:bodyPr>
          <a:lstStyle/>
          <a:p>
            <a:r>
              <a:rPr lang="en-US" sz="4000" dirty="0"/>
              <a:t>Recommendations: Clinical Question 2</a:t>
            </a:r>
            <a:br>
              <a:rPr lang="en-US" sz="4000" dirty="0"/>
            </a:br>
            <a:r>
              <a:rPr lang="en-US" sz="2400" dirty="0">
                <a:solidFill>
                  <a:prstClr val="white">
                    <a:lumMod val="50000"/>
                  </a:prstClr>
                </a:solidFill>
              </a:rPr>
              <a:t>Risk factor of uncontrolled epilepsy</a:t>
            </a:r>
            <a:endParaRPr lang="en-US" sz="4000" dirty="0"/>
          </a:p>
        </p:txBody>
      </p:sp>
      <p:sp>
        <p:nvSpPr>
          <p:cNvPr id="3" name="Content Placeholder 2"/>
          <p:cNvSpPr>
            <a:spLocks noGrp="1"/>
          </p:cNvSpPr>
          <p:nvPr>
            <p:ph idx="1"/>
          </p:nvPr>
        </p:nvSpPr>
        <p:spPr/>
        <p:txBody>
          <a:bodyPr>
            <a:normAutofit/>
          </a:bodyPr>
          <a:lstStyle/>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40</a:t>
            </a:fld>
            <a:endParaRPr lang="en-US" dirty="0"/>
          </a:p>
        </p:txBody>
      </p:sp>
      <p:graphicFrame>
        <p:nvGraphicFramePr>
          <p:cNvPr id="5" name="Diagram 4"/>
          <p:cNvGraphicFramePr/>
          <p:nvPr>
            <p:extLst>
              <p:ext uri="{D42A27DB-BD31-4B8C-83A1-F6EECF244321}">
                <p14:modId xmlns:p14="http://schemas.microsoft.com/office/powerpoint/2010/main" val="3819724308"/>
              </p:ext>
            </p:extLst>
          </p:nvPr>
        </p:nvGraphicFramePr>
        <p:xfrm>
          <a:off x="190500" y="1261182"/>
          <a:ext cx="8811832" cy="4540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379660"/>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Recommendations for Future Research</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65193832"/>
              </p:ext>
            </p:extLst>
          </p:nvPr>
        </p:nvGraphicFramePr>
        <p:xfrm>
          <a:off x="495908" y="1237146"/>
          <a:ext cx="8190891" cy="4795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41</a:t>
            </a:fld>
            <a:endParaRPr lang="en-US" dirty="0"/>
          </a:p>
        </p:txBody>
      </p:sp>
    </p:spTree>
    <p:extLst>
      <p:ext uri="{BB962C8B-B14F-4D97-AF65-F5344CB8AC3E}">
        <p14:creationId xmlns:p14="http://schemas.microsoft.com/office/powerpoint/2010/main" val="1096185485"/>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465801"/>
            <a:ext cx="8190893" cy="895170"/>
          </a:xfrm>
        </p:spPr>
        <p:txBody>
          <a:bodyPr/>
          <a:lstStyle/>
          <a:p>
            <a:r>
              <a:rPr lang="en-US" dirty="0"/>
              <a:t>References</a:t>
            </a:r>
          </a:p>
        </p:txBody>
      </p:sp>
      <p:sp>
        <p:nvSpPr>
          <p:cNvPr id="3" name="Content Placeholder 2"/>
          <p:cNvSpPr>
            <a:spLocks noGrp="1"/>
          </p:cNvSpPr>
          <p:nvPr>
            <p:ph idx="1"/>
          </p:nvPr>
        </p:nvSpPr>
        <p:spPr>
          <a:xfrm>
            <a:off x="857858" y="1634836"/>
            <a:ext cx="8190891" cy="4029081"/>
          </a:xfrm>
        </p:spPr>
        <p:txBody>
          <a:bodyPr/>
          <a:lstStyle/>
          <a:p>
            <a:pPr marL="0" indent="0">
              <a:buNone/>
              <a:defRPr/>
            </a:pPr>
            <a:endParaRPr lang="en-US" dirty="0">
              <a:latin typeface="+mj-lt"/>
            </a:endParaRPr>
          </a:p>
          <a:p>
            <a:pPr marL="0" indent="0">
              <a:buNone/>
              <a:defRPr/>
            </a:pPr>
            <a:r>
              <a:rPr lang="en-US" dirty="0">
                <a:latin typeface="+mj-lt"/>
              </a:rPr>
              <a:t>References cited here can be found in the published practice guideline, available at </a:t>
            </a:r>
            <a:r>
              <a:rPr lang="en-US" dirty="0">
                <a:latin typeface="+mj-lt"/>
                <a:hlinkClick r:id="rId2"/>
              </a:rPr>
              <a:t>AAN.com/guidelines</a:t>
            </a:r>
            <a:r>
              <a:rPr lang="en-US" dirty="0">
                <a:latin typeface="+mj-lt"/>
              </a:rPr>
              <a:t>.</a:t>
            </a:r>
          </a:p>
          <a:p>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42</a:t>
            </a:fld>
            <a:endParaRPr lang="en-US" dirty="0"/>
          </a:p>
        </p:txBody>
      </p:sp>
    </p:spTree>
    <p:extLst>
      <p:ext uri="{BB962C8B-B14F-4D97-AF65-F5344CB8AC3E}">
        <p14:creationId xmlns:p14="http://schemas.microsoft.com/office/powerpoint/2010/main" val="3164871469"/>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9" y="658450"/>
            <a:ext cx="7314162" cy="1149927"/>
          </a:xfrm>
        </p:spPr>
        <p:txBody>
          <a:bodyPr>
            <a:normAutofit fontScale="90000"/>
          </a:bodyPr>
          <a:lstStyle/>
          <a:p>
            <a:r>
              <a:rPr lang="en-US" dirty="0"/>
              <a:t>Access Practice Guideline and Summary Tools</a:t>
            </a:r>
          </a:p>
        </p:txBody>
      </p:sp>
      <p:sp>
        <p:nvSpPr>
          <p:cNvPr id="3" name="Content Placeholder 2"/>
          <p:cNvSpPr>
            <a:spLocks noGrp="1"/>
          </p:cNvSpPr>
          <p:nvPr>
            <p:ph idx="1"/>
          </p:nvPr>
        </p:nvSpPr>
        <p:spPr>
          <a:xfrm>
            <a:off x="619733" y="1996981"/>
            <a:ext cx="8190891" cy="3698639"/>
          </a:xfrm>
        </p:spPr>
        <p:txBody>
          <a:bodyPr/>
          <a:lstStyle/>
          <a:p>
            <a:pPr>
              <a:buFont typeface="Arial" panose="020B0604020202020204" pitchFamily="34" charset="0"/>
              <a:buChar char="•"/>
              <a:defRPr/>
            </a:pPr>
            <a:r>
              <a:rPr lang="en-US" dirty="0">
                <a:latin typeface="+mj-lt"/>
              </a:rPr>
              <a:t>To access the practice guideline and related summary tools, visit </a:t>
            </a:r>
            <a:r>
              <a:rPr lang="en-US" dirty="0">
                <a:latin typeface="+mj-lt"/>
                <a:hlinkClick r:id="rId2"/>
              </a:rPr>
              <a:t>AAN.com/guidelines</a:t>
            </a:r>
            <a:r>
              <a:rPr lang="en-US" dirty="0">
                <a:latin typeface="+mj-lt"/>
              </a:rPr>
              <a:t>.</a:t>
            </a:r>
          </a:p>
          <a:p>
            <a:pPr lvl="1">
              <a:buFont typeface="Arial" panose="020B0604020202020204" pitchFamily="34" charset="0"/>
              <a:buChar char="•"/>
              <a:defRPr/>
            </a:pPr>
            <a:r>
              <a:rPr lang="en-US" dirty="0">
                <a:latin typeface="+mj-lt"/>
              </a:rPr>
              <a:t>Practice guideline article</a:t>
            </a:r>
          </a:p>
          <a:p>
            <a:pPr lvl="1">
              <a:buFont typeface="Arial" panose="020B0604020202020204" pitchFamily="34" charset="0"/>
              <a:buChar char="•"/>
              <a:defRPr/>
            </a:pPr>
            <a:r>
              <a:rPr lang="en-US" dirty="0">
                <a:latin typeface="+mj-lt"/>
              </a:rPr>
              <a:t>Summary for clinicians and summary for patients/families</a:t>
            </a:r>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43</a:t>
            </a:fld>
            <a:endParaRPr lang="en-US" dirty="0"/>
          </a:p>
        </p:txBody>
      </p:sp>
    </p:spTree>
    <p:extLst>
      <p:ext uri="{BB962C8B-B14F-4D97-AF65-F5344CB8AC3E}">
        <p14:creationId xmlns:p14="http://schemas.microsoft.com/office/powerpoint/2010/main" val="491688938"/>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Questions?</a:t>
            </a:r>
          </a:p>
        </p:txBody>
      </p:sp>
    </p:spTree>
    <p:extLst>
      <p:ext uri="{BB962C8B-B14F-4D97-AF65-F5344CB8AC3E}">
        <p14:creationId xmlns:p14="http://schemas.microsoft.com/office/powerpoint/2010/main" val="29197363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93" y="557876"/>
            <a:ext cx="8345388" cy="895170"/>
          </a:xfrm>
        </p:spPr>
        <p:txBody>
          <a:bodyPr>
            <a:normAutofit/>
          </a:bodyPr>
          <a:lstStyle/>
          <a:p>
            <a:r>
              <a:rPr lang="en-US" sz="4300" dirty="0"/>
              <a:t>Presentation Objectives</a:t>
            </a:r>
          </a:p>
        </p:txBody>
      </p:sp>
      <p:sp>
        <p:nvSpPr>
          <p:cNvPr id="3" name="Content Placeholder 2"/>
          <p:cNvSpPr>
            <a:spLocks noGrp="1"/>
          </p:cNvSpPr>
          <p:nvPr>
            <p:ph idx="1"/>
          </p:nvPr>
        </p:nvSpPr>
        <p:spPr>
          <a:xfrm>
            <a:off x="779994" y="1808583"/>
            <a:ext cx="7396341" cy="2953918"/>
          </a:xfrm>
        </p:spPr>
        <p:txBody>
          <a:bodyPr>
            <a:noAutofit/>
          </a:bodyPr>
          <a:lstStyle/>
          <a:p>
            <a:pPr>
              <a:lnSpc>
                <a:spcPct val="110000"/>
              </a:lnSpc>
            </a:pPr>
            <a:r>
              <a:rPr lang="en-US" sz="2400" dirty="0"/>
              <a:t>To present the evidence systematically reviewed in the AAN guideline on sudden unexpected death in epilepsy (SUDEP)</a:t>
            </a:r>
          </a:p>
          <a:p>
            <a:pPr lvl="1">
              <a:lnSpc>
                <a:spcPct val="110000"/>
              </a:lnSpc>
            </a:pPr>
            <a:r>
              <a:rPr lang="en-US" sz="2000" dirty="0"/>
              <a:t>Determine incidence rates in different epilepsy populations</a:t>
            </a:r>
          </a:p>
          <a:p>
            <a:pPr lvl="1">
              <a:lnSpc>
                <a:spcPct val="110000"/>
              </a:lnSpc>
            </a:pPr>
            <a:r>
              <a:rPr lang="en-US" sz="2000" dirty="0"/>
              <a:t>Address whether risk factors for SUDEP have been identified</a:t>
            </a:r>
          </a:p>
          <a:p>
            <a:pPr>
              <a:lnSpc>
                <a:spcPct val="110000"/>
              </a:lnSpc>
            </a:pPr>
            <a:r>
              <a:rPr lang="en-US" sz="2400" dirty="0"/>
              <a:t>To present practice recommendations </a:t>
            </a:r>
            <a:endParaRPr lang="en-US" sz="2400" dirty="0">
              <a:latin typeface="+mn-lt"/>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4</a:t>
            </a:fld>
            <a:endParaRPr lang="en-US" dirty="0"/>
          </a:p>
        </p:txBody>
      </p:sp>
    </p:spTree>
    <p:extLst>
      <p:ext uri="{BB962C8B-B14F-4D97-AF65-F5344CB8AC3E}">
        <p14:creationId xmlns:p14="http://schemas.microsoft.com/office/powerpoint/2010/main" val="3042763460"/>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07" y="331347"/>
            <a:ext cx="8190893" cy="895170"/>
          </a:xfrm>
        </p:spPr>
        <p:txBody>
          <a:bodyPr/>
          <a:lstStyle/>
          <a:p>
            <a:r>
              <a:rPr lang="en-US" sz="4300" dirty="0"/>
              <a:t>Overview</a:t>
            </a:r>
          </a:p>
        </p:txBody>
      </p:sp>
      <p:sp>
        <p:nvSpPr>
          <p:cNvPr id="3" name="Content Placeholder 2"/>
          <p:cNvSpPr>
            <a:spLocks noGrp="1"/>
          </p:cNvSpPr>
          <p:nvPr>
            <p:ph idx="1"/>
          </p:nvPr>
        </p:nvSpPr>
        <p:spPr>
          <a:xfrm>
            <a:off x="1860849" y="1736384"/>
            <a:ext cx="4912813" cy="3306133"/>
          </a:xfrm>
        </p:spPr>
        <p:txBody>
          <a:bodyPr>
            <a:noAutofit/>
          </a:bodyPr>
          <a:lstStyle/>
          <a:p>
            <a:pPr>
              <a:buFont typeface="Wingdings" panose="05000000000000000000" pitchFamily="2" charset="2"/>
              <a:buChar char="§"/>
              <a:defRPr/>
            </a:pPr>
            <a:r>
              <a:rPr lang="en-US" dirty="0">
                <a:latin typeface="+mn-lt"/>
              </a:rPr>
              <a:t>Introduction</a:t>
            </a:r>
          </a:p>
          <a:p>
            <a:pPr>
              <a:buFont typeface="Wingdings" panose="05000000000000000000" pitchFamily="2" charset="2"/>
              <a:buChar char="§"/>
              <a:defRPr/>
            </a:pPr>
            <a:r>
              <a:rPr lang="en-US" dirty="0">
                <a:latin typeface="+mn-lt"/>
              </a:rPr>
              <a:t>Clinical questions</a:t>
            </a:r>
          </a:p>
          <a:p>
            <a:pPr>
              <a:buFont typeface="Wingdings" panose="05000000000000000000" pitchFamily="2" charset="2"/>
              <a:buChar char="§"/>
              <a:defRPr/>
            </a:pPr>
            <a:r>
              <a:rPr lang="en-US" dirty="0">
                <a:latin typeface="+mn-lt"/>
              </a:rPr>
              <a:t>AAN practice guideline process</a:t>
            </a:r>
          </a:p>
          <a:p>
            <a:pPr>
              <a:buFont typeface="Wingdings" panose="05000000000000000000" pitchFamily="2" charset="2"/>
              <a:buChar char="§"/>
              <a:defRPr/>
            </a:pPr>
            <a:r>
              <a:rPr lang="en-US" dirty="0">
                <a:latin typeface="+mn-lt"/>
              </a:rPr>
              <a:t>Methods</a:t>
            </a:r>
          </a:p>
          <a:p>
            <a:pPr>
              <a:buFont typeface="Wingdings" panose="05000000000000000000" pitchFamily="2" charset="2"/>
              <a:buChar char="§"/>
              <a:defRPr/>
            </a:pPr>
            <a:r>
              <a:rPr lang="en-US" dirty="0">
                <a:latin typeface="+mn-lt"/>
              </a:rPr>
              <a:t>Conclusions</a:t>
            </a:r>
          </a:p>
          <a:p>
            <a:pPr>
              <a:buFont typeface="Wingdings" panose="05000000000000000000" pitchFamily="2" charset="2"/>
              <a:buChar char="§"/>
              <a:defRPr/>
            </a:pPr>
            <a:r>
              <a:rPr lang="en-US" dirty="0">
                <a:latin typeface="+mn-lt"/>
              </a:rPr>
              <a:t>Practice recommendations</a:t>
            </a:r>
          </a:p>
          <a:p>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5</a:t>
            </a:fld>
            <a:endParaRPr lang="en-US" dirty="0"/>
          </a:p>
        </p:txBody>
      </p:sp>
    </p:spTree>
    <p:extLst>
      <p:ext uri="{BB962C8B-B14F-4D97-AF65-F5344CB8AC3E}">
        <p14:creationId xmlns:p14="http://schemas.microsoft.com/office/powerpoint/2010/main" val="2001128770"/>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07" y="331347"/>
            <a:ext cx="8190893" cy="895170"/>
          </a:xfrm>
        </p:spPr>
        <p:txBody>
          <a:bodyPr>
            <a:normAutofit/>
          </a:bodyPr>
          <a:lstStyle/>
          <a:p>
            <a:r>
              <a:rPr lang="en-US" sz="4300" dirty="0"/>
              <a:t>Introduction</a:t>
            </a:r>
          </a:p>
        </p:txBody>
      </p:sp>
      <p:sp>
        <p:nvSpPr>
          <p:cNvPr id="3" name="Content Placeholder 2"/>
          <p:cNvSpPr>
            <a:spLocks noGrp="1"/>
          </p:cNvSpPr>
          <p:nvPr>
            <p:ph idx="1"/>
          </p:nvPr>
        </p:nvSpPr>
        <p:spPr>
          <a:xfrm>
            <a:off x="495908" y="1511300"/>
            <a:ext cx="8374823" cy="4180427"/>
          </a:xfrm>
        </p:spPr>
        <p:txBody>
          <a:bodyPr>
            <a:noAutofit/>
          </a:bodyPr>
          <a:lstStyle/>
          <a:p>
            <a:r>
              <a:rPr lang="en-US" sz="2400" dirty="0">
                <a:latin typeface="+mn-lt"/>
              </a:rPr>
              <a:t>SUDEP is a poorly understood and catastrophic risk of epilepsy </a:t>
            </a:r>
          </a:p>
          <a:p>
            <a:r>
              <a:rPr lang="en-US" sz="2400" dirty="0">
                <a:latin typeface="+mn-lt"/>
              </a:rPr>
              <a:t>The sensitive nature of discussions of this infrequent but important risk with patients with epilepsy and their families has prompted the need for evidence-based information about SUDEP</a:t>
            </a:r>
          </a:p>
          <a:p>
            <a:r>
              <a:rPr lang="en-US" sz="2400" dirty="0">
                <a:latin typeface="+mn-lt"/>
              </a:rPr>
              <a:t>The goal of this practice guideline is to examine evidence regarding the SUDEP incidence rate in different epilepsy populations and any prognostic  factors for SUDEP occurrence</a:t>
            </a:r>
          </a:p>
          <a:p>
            <a:endParaRPr lang="en-US" sz="1800" dirty="0">
              <a:latin typeface="+mn-lt"/>
            </a:endParaRP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6</a:t>
            </a:fld>
            <a:endParaRPr lang="en-US" dirty="0"/>
          </a:p>
        </p:txBody>
      </p:sp>
    </p:spTree>
    <p:extLst>
      <p:ext uri="{BB962C8B-B14F-4D97-AF65-F5344CB8AC3E}">
        <p14:creationId xmlns:p14="http://schemas.microsoft.com/office/powerpoint/2010/main" val="301921605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561973"/>
            <a:ext cx="8190893" cy="713271"/>
          </a:xfrm>
        </p:spPr>
        <p:txBody>
          <a:bodyPr>
            <a:normAutofit/>
          </a:bodyPr>
          <a:lstStyle/>
          <a:p>
            <a:r>
              <a:rPr lang="en-US" sz="4300" dirty="0"/>
              <a:t>Clinical Questions</a:t>
            </a:r>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7</a:t>
            </a:fld>
            <a:endParaRPr lang="en-US" dirty="0"/>
          </a:p>
        </p:txBody>
      </p:sp>
      <p:graphicFrame>
        <p:nvGraphicFramePr>
          <p:cNvPr id="5" name="Diagram 4"/>
          <p:cNvGraphicFramePr/>
          <p:nvPr>
            <p:extLst>
              <p:ext uri="{D42A27DB-BD31-4B8C-83A1-F6EECF244321}">
                <p14:modId xmlns:p14="http://schemas.microsoft.com/office/powerpoint/2010/main" val="2119253093"/>
              </p:ext>
            </p:extLst>
          </p:nvPr>
        </p:nvGraphicFramePr>
        <p:xfrm>
          <a:off x="493777" y="1396999"/>
          <a:ext cx="8193024" cy="421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094767"/>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AAN Practice Guideline Process*</a:t>
            </a:r>
          </a:p>
        </p:txBody>
      </p:sp>
      <p:sp>
        <p:nvSpPr>
          <p:cNvPr id="3" name="Content Placeholder 2"/>
          <p:cNvSpPr>
            <a:spLocks noGrp="1"/>
          </p:cNvSpPr>
          <p:nvPr>
            <p:ph idx="1"/>
          </p:nvPr>
        </p:nvSpPr>
        <p:spPr>
          <a:xfrm>
            <a:off x="495910" y="1328444"/>
            <a:ext cx="8190891" cy="4264885"/>
          </a:xfrm>
        </p:spPr>
        <p:txBody>
          <a:bodyPr>
            <a:normAutofit fontScale="62500" lnSpcReduction="20000"/>
          </a:bodyPr>
          <a:lstStyle/>
          <a:p>
            <a:pPr algn="ctr">
              <a:defRPr/>
            </a:pPr>
            <a:r>
              <a:rPr lang="en-US" b="1" dirty="0"/>
              <a:t>Clinical Question</a:t>
            </a:r>
          </a:p>
          <a:p>
            <a:pPr algn="ctr">
              <a:defRPr/>
            </a:pPr>
            <a:endParaRPr lang="en-US" b="1" dirty="0"/>
          </a:p>
          <a:p>
            <a:pPr algn="ctr">
              <a:defRPr/>
            </a:pPr>
            <a:endParaRPr lang="en-US" b="1" dirty="0"/>
          </a:p>
          <a:p>
            <a:pPr algn="ctr">
              <a:defRPr/>
            </a:pPr>
            <a:r>
              <a:rPr lang="en-US" b="1" dirty="0"/>
              <a:t>Evidence</a:t>
            </a:r>
          </a:p>
          <a:p>
            <a:pPr algn="ctr">
              <a:defRPr/>
            </a:pPr>
            <a:endParaRPr lang="en-US" b="1" dirty="0"/>
          </a:p>
          <a:p>
            <a:pPr algn="ctr">
              <a:defRPr/>
            </a:pPr>
            <a:endParaRPr lang="en-US" b="1" dirty="0"/>
          </a:p>
          <a:p>
            <a:pPr algn="ctr">
              <a:defRPr/>
            </a:pPr>
            <a:r>
              <a:rPr lang="en-US" b="1" dirty="0"/>
              <a:t>Conclusions</a:t>
            </a:r>
          </a:p>
          <a:p>
            <a:pPr marL="0" indent="0" algn="ctr">
              <a:buNone/>
              <a:defRPr/>
            </a:pPr>
            <a:endParaRPr lang="en-US" b="1" dirty="0"/>
          </a:p>
          <a:p>
            <a:pPr algn="ctr">
              <a:defRPr/>
            </a:pPr>
            <a:endParaRPr lang="en-US" b="1" dirty="0"/>
          </a:p>
          <a:p>
            <a:pPr algn="ctr">
              <a:defRPr/>
            </a:pPr>
            <a:r>
              <a:rPr lang="en-US" b="1" dirty="0"/>
              <a:t>Modified Delphi Consensus</a:t>
            </a:r>
          </a:p>
          <a:p>
            <a:pPr algn="ctr">
              <a:defRPr/>
            </a:pPr>
            <a:endParaRPr lang="en-US" b="1" dirty="0"/>
          </a:p>
          <a:p>
            <a:pPr algn="ctr">
              <a:defRPr/>
            </a:pPr>
            <a:endParaRPr lang="en-US" b="1" dirty="0"/>
          </a:p>
          <a:p>
            <a:pPr algn="ctr">
              <a:defRPr/>
            </a:pPr>
            <a:r>
              <a:rPr lang="en-US" b="1" dirty="0"/>
              <a:t>Recommendations</a:t>
            </a:r>
          </a:p>
          <a:p>
            <a:pPr algn="ctr">
              <a:defRPr/>
            </a:pPr>
            <a:endParaRPr lang="en-US" b="1" dirty="0"/>
          </a:p>
          <a:p>
            <a:pPr algn="ctr">
              <a:defRPr/>
            </a:pPr>
            <a:endParaRPr lang="en-US" b="1" dirty="0"/>
          </a:p>
          <a:p>
            <a:endParaRPr lang="en-US" dirty="0"/>
          </a:p>
        </p:txBody>
      </p:sp>
      <p:sp>
        <p:nvSpPr>
          <p:cNvPr id="4" name="Slide Number Placeholder 3"/>
          <p:cNvSpPr>
            <a:spLocks noGrp="1"/>
          </p:cNvSpPr>
          <p:nvPr>
            <p:ph type="sldNum" sz="quarter" idx="4"/>
          </p:nvPr>
        </p:nvSpPr>
        <p:spPr/>
        <p:txBody>
          <a:bodyPr/>
          <a:lstStyle/>
          <a:p>
            <a:r>
              <a:rPr lang="en-US" i="1" dirty="0"/>
              <a:t>Slide</a:t>
            </a:r>
            <a:r>
              <a:rPr lang="en-US" dirty="0"/>
              <a:t> </a:t>
            </a:r>
            <a:fld id="{AE55F20A-800A-A447-8B9C-A926CEEB159C}" type="slidenum">
              <a:rPr lang="en-US" smtClean="0"/>
              <a:pPr/>
              <a:t>8</a:t>
            </a:fld>
            <a:endParaRPr lang="en-US" dirty="0"/>
          </a:p>
        </p:txBody>
      </p:sp>
      <p:sp>
        <p:nvSpPr>
          <p:cNvPr id="5" name="AutoShape 7"/>
          <p:cNvSpPr>
            <a:spLocks noChangeArrowheads="1"/>
          </p:cNvSpPr>
          <p:nvPr/>
        </p:nvSpPr>
        <p:spPr bwMode="auto">
          <a:xfrm>
            <a:off x="4559481" y="1589107"/>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dirty="0">
              <a:latin typeface="Calibri" pitchFamily="34" charset="0"/>
              <a:cs typeface="Arial" pitchFamily="34" charset="0"/>
            </a:endParaRPr>
          </a:p>
        </p:txBody>
      </p:sp>
      <p:sp>
        <p:nvSpPr>
          <p:cNvPr id="6" name="AutoShape 7"/>
          <p:cNvSpPr>
            <a:spLocks noChangeArrowheads="1"/>
          </p:cNvSpPr>
          <p:nvPr/>
        </p:nvSpPr>
        <p:spPr bwMode="auto">
          <a:xfrm>
            <a:off x="4559481" y="2588639"/>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dirty="0">
              <a:latin typeface="Calibri" pitchFamily="34" charset="0"/>
              <a:cs typeface="Arial" pitchFamily="34" charset="0"/>
            </a:endParaRPr>
          </a:p>
        </p:txBody>
      </p:sp>
      <p:sp>
        <p:nvSpPr>
          <p:cNvPr id="7" name="AutoShape 7"/>
          <p:cNvSpPr>
            <a:spLocks noChangeArrowheads="1"/>
          </p:cNvSpPr>
          <p:nvPr/>
        </p:nvSpPr>
        <p:spPr bwMode="auto">
          <a:xfrm>
            <a:off x="4563381" y="3531848"/>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dirty="0">
              <a:latin typeface="Calibri" pitchFamily="34" charset="0"/>
              <a:cs typeface="Arial" pitchFamily="34" charset="0"/>
            </a:endParaRPr>
          </a:p>
        </p:txBody>
      </p:sp>
      <p:sp>
        <p:nvSpPr>
          <p:cNvPr id="10" name="Rectangle 9"/>
          <p:cNvSpPr/>
          <p:nvPr/>
        </p:nvSpPr>
        <p:spPr>
          <a:xfrm>
            <a:off x="311928" y="5452013"/>
            <a:ext cx="8190892" cy="461665"/>
          </a:xfrm>
          <a:prstGeom prst="rect">
            <a:avLst/>
          </a:prstGeom>
        </p:spPr>
        <p:txBody>
          <a:bodyPr wrap="square">
            <a:spAutoFit/>
          </a:bodyPr>
          <a:lstStyle/>
          <a:p>
            <a:r>
              <a:rPr lang="en-US" sz="1200" dirty="0"/>
              <a:t>*Practice guideline broadly developed using the 2004 AAN</a:t>
            </a:r>
            <a:r>
              <a:rPr lang="en-US" sz="1200" i="1" dirty="0"/>
              <a:t> Clinical Practice Guideline Process Manual</a:t>
            </a:r>
            <a:r>
              <a:rPr lang="en-US" sz="1200" dirty="0"/>
              <a:t>. However, 2011 process used to formulate the conclusions and recommendations.</a:t>
            </a:r>
          </a:p>
        </p:txBody>
      </p:sp>
      <p:sp>
        <p:nvSpPr>
          <p:cNvPr id="9" name="AutoShape 7"/>
          <p:cNvSpPr>
            <a:spLocks noChangeArrowheads="1"/>
          </p:cNvSpPr>
          <p:nvPr/>
        </p:nvSpPr>
        <p:spPr bwMode="auto">
          <a:xfrm>
            <a:off x="4559025" y="4559456"/>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dirty="0">
              <a:latin typeface="Calibri" pitchFamily="34" charset="0"/>
              <a:cs typeface="Arial" pitchFamily="34" charset="0"/>
            </a:endParaRPr>
          </a:p>
        </p:txBody>
      </p:sp>
    </p:spTree>
    <p:extLst>
      <p:ext uri="{BB962C8B-B14F-4D97-AF65-F5344CB8AC3E}">
        <p14:creationId xmlns:p14="http://schemas.microsoft.com/office/powerpoint/2010/main" val="3064382032"/>
      </p:ext>
    </p:extLst>
  </p:cSld>
  <p:clrMapOvr>
    <a:masterClrMapping/>
  </p:clrMapOvr>
  <p:transition>
    <p:wipe/>
  </p:transition>
</p:sld>
</file>

<file path=ppt/theme/theme1.xml><?xml version="1.0" encoding="utf-8"?>
<a:theme xmlns:a="http://schemas.openxmlformats.org/drawingml/2006/main" name="AANPPT_2013">
  <a:themeElements>
    <a:clrScheme name="AAN 2010 Standard">
      <a:dk1>
        <a:sysClr val="windowText" lastClr="000000"/>
      </a:dk1>
      <a:lt1>
        <a:sysClr val="window" lastClr="FFFFFF"/>
      </a:lt1>
      <a:dk2>
        <a:srgbClr val="006D48"/>
      </a:dk2>
      <a:lt2>
        <a:srgbClr val="E9E9EA"/>
      </a:lt2>
      <a:accent1>
        <a:srgbClr val="006D48"/>
      </a:accent1>
      <a:accent2>
        <a:srgbClr val="B79124"/>
      </a:accent2>
      <a:accent3>
        <a:srgbClr val="40B53F"/>
      </a:accent3>
      <a:accent4>
        <a:srgbClr val="B4B4B6"/>
      </a:accent4>
      <a:accent5>
        <a:srgbClr val="EFCB64"/>
      </a:accent5>
      <a:accent6>
        <a:srgbClr val="000000"/>
      </a:accent6>
      <a:hlink>
        <a:srgbClr val="007CFF"/>
      </a:hlink>
      <a:folHlink>
        <a:srgbClr val="6400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18288" rIns="0" bIns="18288" rtlCol="0" anchor="b" anchorCtr="0">
        <a:noAutofit/>
      </a:bodyPr>
      <a:lstStyle>
        <a:defPPr algn="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55DEAA3ED634D88B3A7A89D5445E9" ma:contentTypeVersion="5" ma:contentTypeDescription="Create a new document." ma:contentTypeScope="" ma:versionID="699419caee66949b6db01278e8ed7a25">
  <xsd:schema xmlns:xsd="http://www.w3.org/2001/XMLSchema" xmlns:xs="http://www.w3.org/2001/XMLSchema" xmlns:p="http://schemas.microsoft.com/office/2006/metadata/properties" xmlns:ns2="e7320cf4-ae7b-42d1-8d40-7b46a3e34241" xmlns:ns3="d47d1fba-f6e4-4bcb-bcc4-57d3e0746924" targetNamespace="http://schemas.microsoft.com/office/2006/metadata/properties" ma:root="true" ma:fieldsID="e158140e5082d997dd2a1c4c6446b36d" ns2:_="" ns3:_="">
    <xsd:import namespace="e7320cf4-ae7b-42d1-8d40-7b46a3e34241"/>
    <xsd:import namespace="d47d1fba-f6e4-4bcb-bcc4-57d3e0746924"/>
    <xsd:element name="properties">
      <xsd:complexType>
        <xsd:sequence>
          <xsd:element name="documentManagement">
            <xsd:complexType>
              <xsd:all>
                <xsd:element ref="ns2:Expiration_x0020_Year" minOccurs="0"/>
                <xsd:element ref="ns2:Doc_x0020_Status" minOccurs="0"/>
                <xsd:element ref="ns3:Categor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20cf4-ae7b-42d1-8d40-7b46a3e34241" elementFormDefault="qualified">
    <xsd:import namespace="http://schemas.microsoft.com/office/2006/documentManagement/types"/>
    <xsd:import namespace="http://schemas.microsoft.com/office/infopath/2007/PartnerControls"/>
    <xsd:element name="Expiration_x0020_Year" ma:index="8" nillable="true" ma:displayName="Expiration Year" ma:format="Dropdown" ma:internalName="Expiration_x0020_Year">
      <xsd:simpleType>
        <xsd:restriction base="dms:Choice">
          <xsd:enumeration value="No Expiration"/>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c_x0020_Status" ma:index="9" nillable="true" ma:displayName="Doc Status" ma:default="Active" ma:format="Dropdown" ma:internalName="Doc_x0020_Status">
      <xsd:simpleType>
        <xsd:restriction base="dms:Choice">
          <xsd:enumeration value="Active"/>
          <xsd:enumeration value="Inactive"/>
          <xsd:enumeration value="To Be Deleted"/>
          <xsd:enumeration value="Draft"/>
          <xsd:enumeration value="Final"/>
          <xsd:enumeration value="Archive"/>
        </xsd:restrictio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47d1fba-f6e4-4bcb-bcc4-57d3e0746924" elementFormDefault="qualified">
    <xsd:import namespace="http://schemas.microsoft.com/office/2006/documentManagement/types"/>
    <xsd:import namespace="http://schemas.microsoft.com/office/infopath/2007/PartnerControls"/>
    <xsd:element name="Category" ma:index="10" nillable="true" ma:displayName="Category" ma:format="Dropdown" ma:internalName="Category">
      <xsd:simpleType>
        <xsd:restriction base="dms:Choice">
          <xsd:enumeration value="Administrative"/>
          <xsd:enumeration value="Blog"/>
          <xsd:enumeration value="Collaboration"/>
          <xsd:enumeration value="Correspondence"/>
          <xsd:enumeration value="Curriculum vitae"/>
          <xsd:enumeration value="Development process documents"/>
          <xsd:enumeration value="Dissemination process documents"/>
          <xsd:enumeration value="External funding"/>
          <xsd:enumeration value="External reference"/>
          <xsd:enumeration value="Grants"/>
          <xsd:enumeration value="Presentations"/>
          <xsd:enumeration value="Public Comment"/>
          <xsd:enumeration value="Staff CPG Process Manual"/>
          <xsd:enumeration value="Templates"/>
          <xsd:enumeration value="Value of Guidelines WG"/>
          <xsd:enumeration value="Websi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oc_x0020_Status xmlns="e7320cf4-ae7b-42d1-8d40-7b46a3e34241">Draft</Doc_x0020_Status>
    <Expiration_x0020_Year xmlns="e7320cf4-ae7b-42d1-8d40-7b46a3e34241">No Expiration</Expiration_x0020_Year>
    <Category xmlns="d47d1fba-f6e4-4bcb-bcc4-57d3e0746924">Templates</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A9D14A-DE4B-4087-AF2A-3A6909047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20cf4-ae7b-42d1-8d40-7b46a3e34241"/>
    <ds:schemaRef ds:uri="d47d1fba-f6e4-4bcb-bcc4-57d3e0746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6101B3-36A2-4B85-8B63-96BD57661665}">
  <ds:schemaRefs>
    <ds:schemaRef ds:uri="http://purl.org/dc/terms/"/>
    <ds:schemaRef ds:uri="http://schemas.microsoft.com/office/2006/documentManagement/types"/>
    <ds:schemaRef ds:uri="http://schemas.microsoft.com/office/infopath/2007/PartnerControls"/>
    <ds:schemaRef ds:uri="http://purl.org/dc/dcmitype/"/>
    <ds:schemaRef ds:uri="d47d1fba-f6e4-4bcb-bcc4-57d3e0746924"/>
    <ds:schemaRef ds:uri="http://purl.org/dc/elements/1.1/"/>
    <ds:schemaRef ds:uri="http://schemas.microsoft.com/office/2006/metadata/properties"/>
    <ds:schemaRef ds:uri="e7320cf4-ae7b-42d1-8d40-7b46a3e3424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DF155C-8B99-4AA6-924A-7D3C9B9391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56345</TotalTime>
  <Words>2700</Words>
  <Application>Microsoft Office PowerPoint</Application>
  <PresentationFormat>On-screen Show (4:3)</PresentationFormat>
  <Paragraphs>322</Paragraphs>
  <Slides>45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MS Mincho</vt:lpstr>
      <vt:lpstr>Arial</vt:lpstr>
      <vt:lpstr>Arial Narrow</vt:lpstr>
      <vt:lpstr>Calibri</vt:lpstr>
      <vt:lpstr>Courier New</vt:lpstr>
      <vt:lpstr>KeplerStd-LightScn</vt:lpstr>
      <vt:lpstr>Lucida Grande</vt:lpstr>
      <vt:lpstr>Symbol</vt:lpstr>
      <vt:lpstr>Times New Roman</vt:lpstr>
      <vt:lpstr>Trebuchet MS</vt:lpstr>
      <vt:lpstr>Wingdings</vt:lpstr>
      <vt:lpstr>AANPPT_2013</vt:lpstr>
      <vt:lpstr>PowerPoint Presentation</vt:lpstr>
      <vt:lpstr>PowerPoint Presentation</vt:lpstr>
      <vt:lpstr>Practice Guideline Endorsement and Funding</vt:lpstr>
      <vt:lpstr>Sharing This Information</vt:lpstr>
      <vt:lpstr>Presentation Objectives</vt:lpstr>
      <vt:lpstr>Overview</vt:lpstr>
      <vt:lpstr>Introduction</vt:lpstr>
      <vt:lpstr>Clinical Questions</vt:lpstr>
      <vt:lpstr>AAN Practice Guideline Process*</vt:lpstr>
      <vt:lpstr>Literature Search/Review  Rigorous, Comprehensive, Transparent</vt:lpstr>
      <vt:lpstr>AAN Classification of Evidence  Screening Scheme (2011)</vt:lpstr>
      <vt:lpstr>AAN Classification of Evidence  Screening Scheme (2011)</vt:lpstr>
      <vt:lpstr>AAN Classification of Evidence  Prognostic Scheme (2011 amended in 2015)</vt:lpstr>
      <vt:lpstr>AAN Classification of Evidence  Prognostic Scheme (2011 amended in 2015)</vt:lpstr>
      <vt:lpstr>AAN Conclusions and Recommendation</vt:lpstr>
      <vt:lpstr>Clinical Question 1</vt:lpstr>
      <vt:lpstr> Conclusions</vt:lpstr>
      <vt:lpstr> Conclusions What is the incidence of SUDEP in childhood?</vt:lpstr>
      <vt:lpstr> Conclusions What is the incidence of SUDEP in people with childhood-onset epilepsy, including SUDEP occurrences after adulthood?</vt:lpstr>
      <vt:lpstr> Conclusions What is the incidence of SUDEP in the general epilepsy population?</vt:lpstr>
      <vt:lpstr> Conclusions What is the incidence of SUDEP in the general population of persons with epilepsy who at some point in the course of their disease were likely difficult to treat?</vt:lpstr>
      <vt:lpstr> Conclusions What is the incidence of SUDEP in pregnant women with epilepsy?</vt:lpstr>
      <vt:lpstr>PowerPoint Presentation</vt:lpstr>
      <vt:lpstr>Table e-2. Conclusions for SUDEP incidence</vt:lpstr>
      <vt:lpstr>Recommendations: Clinical Question 1 SUDEP incidence in children</vt:lpstr>
      <vt:lpstr>Recommendations: Clinical Question 1 SUDEP incidence in adults</vt:lpstr>
      <vt:lpstr>Clinical Question 2</vt:lpstr>
      <vt:lpstr>Most concerning risk factors </vt:lpstr>
      <vt:lpstr> Conclusions Presence or absence of (GTCS)</vt:lpstr>
      <vt:lpstr> Conclusions Seizure-associated factors: GTCS frequency</vt:lpstr>
      <vt:lpstr> Conclusions Seizure-associated factors: Seizure freedom/seizure remission</vt:lpstr>
      <vt:lpstr> Conclusions Highly refractory epilepsy</vt:lpstr>
      <vt:lpstr> Conclusions Nocturnal supervision</vt:lpstr>
      <vt:lpstr> Conclusions Nocturnal listening device</vt:lpstr>
      <vt:lpstr>Additional Conclusions</vt:lpstr>
      <vt:lpstr>Additional Conclusions</vt:lpstr>
      <vt:lpstr>Additional Conclusions (continued)</vt:lpstr>
      <vt:lpstr>Additional Conclusions (continued)</vt:lpstr>
      <vt:lpstr>Recommendations: Clinical Question 2 Risk factor of GTCS</vt:lpstr>
      <vt:lpstr>Recommendations: Clinical Question 2 Risk factor of lack of nocturnal supervision</vt:lpstr>
      <vt:lpstr>Recommendations: Clinical Question 2 Risk factor of uncontrolled epilepsy</vt:lpstr>
      <vt:lpstr>Recommendations for Future Research</vt:lpstr>
      <vt:lpstr>References</vt:lpstr>
      <vt:lpstr>Access Practice Guideline and Summary Tools</vt:lpstr>
      <vt:lpstr>PowerPoint Presentation</vt:lpstr>
    </vt:vector>
  </TitlesOfParts>
  <Company>American Academy of Neurology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Hopwood</dc:creator>
  <cp:lastModifiedBy>Jonathan Dittman</cp:lastModifiedBy>
  <cp:revision>986</cp:revision>
  <cp:lastPrinted>2013-10-23T18:48:00Z</cp:lastPrinted>
  <dcterms:created xsi:type="dcterms:W3CDTF">2012-01-12T19:06:15Z</dcterms:created>
  <dcterms:modified xsi:type="dcterms:W3CDTF">2017-04-24T12:55:17Z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0x01010037E55DEAA3ED634D88B3A7A89D5445E9</vt:lpwstr>
  </property>
</Properties>
</file>